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85" r:id="rId7"/>
    <p:sldId id="299" r:id="rId8"/>
    <p:sldId id="300" r:id="rId9"/>
    <p:sldId id="301" r:id="rId10"/>
    <p:sldId id="302" r:id="rId11"/>
    <p:sldId id="287" r:id="rId12"/>
    <p:sldId id="303" r:id="rId13"/>
    <p:sldId id="304" r:id="rId14"/>
    <p:sldId id="305" r:id="rId15"/>
    <p:sldId id="306" r:id="rId16"/>
    <p:sldId id="288" r:id="rId17"/>
    <p:sldId id="289" r:id="rId18"/>
    <p:sldId id="298" r:id="rId19"/>
    <p:sldId id="2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D1D"/>
    <a:srgbClr val="1C3661"/>
    <a:srgbClr val="002060"/>
    <a:srgbClr val="FFFFFF"/>
    <a:srgbClr val="C00000"/>
    <a:srgbClr val="FF0000"/>
    <a:srgbClr val="FF5757"/>
    <a:srgbClr val="C8384A"/>
    <a:srgbClr val="183163"/>
    <a:srgbClr val="003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3" autoAdjust="0"/>
    <p:restoredTop sz="95033" autoAdjust="0"/>
  </p:normalViewPr>
  <p:slideViewPr>
    <p:cSldViewPr snapToGrid="0">
      <p:cViewPr varScale="1">
        <p:scale>
          <a:sx n="93" d="100"/>
          <a:sy n="93" d="100"/>
        </p:scale>
        <p:origin x="427"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7/29/2025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ở đầ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ội dung">
    <p:bg>
      <p:bgPr>
        <a:solidFill>
          <a:schemeClr val="bg1"/>
        </a:solidFill>
        <a:effectLst/>
      </p:bgPr>
    </p:bg>
    <p:spTree>
      <p:nvGrpSpPr>
        <p:cNvPr id="1" name=""/>
        <p:cNvGrpSpPr/>
        <p:nvPr/>
      </p:nvGrpSpPr>
      <p:grpSpPr>
        <a:xfrm>
          <a:off x="0" y="0"/>
          <a:ext cx="0" cy="0"/>
          <a:chOff x="0" y="0"/>
          <a:chExt cx="0" cy="0"/>
        </a:xfrm>
      </p:grpSpPr>
      <p:sp>
        <p:nvSpPr>
          <p:cNvPr id="5" name="Content Placeholder 7">
            <a:extLst>
              <a:ext uri="{FF2B5EF4-FFF2-40B4-BE49-F238E27FC236}">
                <a16:creationId xmlns:a16="http://schemas.microsoft.com/office/drawing/2014/main" id="{1DC6730A-85A7-0369-50C1-C35525963564}"/>
              </a:ext>
            </a:extLst>
          </p:cNvPr>
          <p:cNvSpPr>
            <a:spLocks noGrp="1"/>
          </p:cNvSpPr>
          <p:nvPr>
            <p:ph sz="quarter" idx="13"/>
          </p:nvPr>
        </p:nvSpPr>
        <p:spPr>
          <a:xfrm>
            <a:off x="418289" y="1127838"/>
            <a:ext cx="11400098" cy="5434866"/>
          </a:xfrm>
          <a:prstGeom prst="rect">
            <a:avLst/>
          </a:prstGeom>
        </p:spPr>
        <p:txBody>
          <a:bodyPr/>
          <a:lstStyle>
            <a:lvl1pPr marL="365760" indent="-365760" algn="just">
              <a:lnSpc>
                <a:spcPct val="130000"/>
              </a:lnSpc>
              <a:spcBef>
                <a:spcPts val="600"/>
              </a:spcBef>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40080" indent="-365760" algn="just">
              <a:lnSpc>
                <a:spcPct val="130000"/>
              </a:lnSpc>
              <a:spcBef>
                <a:spcPts val="600"/>
              </a:spcBef>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914400" indent="-365760" algn="just">
              <a:lnSpc>
                <a:spcPct val="130000"/>
              </a:lnSpc>
              <a:spcBef>
                <a:spcPts val="600"/>
              </a:spcBef>
              <a:buSzPct val="7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188720" indent="-365760" algn="just">
              <a:lnSpc>
                <a:spcPct val="130000"/>
              </a:lnSpc>
              <a:spcBef>
                <a:spcPts val="600"/>
              </a:spcBef>
              <a:buSzPct val="70000"/>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just">
              <a:lnSpc>
                <a:spcPct val="130000"/>
              </a:lnSpc>
              <a:spcBef>
                <a:spcPts val="600"/>
              </a:spcBef>
              <a:buClr>
                <a:srgbClr val="003366"/>
              </a:buClr>
              <a:buSzPct val="50000"/>
              <a:buFont typeface="Wingdings" panose="05000000000000000000" pitchFamily="2" charset="2"/>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7DD7987-E04A-B078-66F7-28B97932C143}"/>
              </a:ext>
            </a:extLst>
          </p:cNvPr>
          <p:cNvSpPr/>
          <p:nvPr userDrawn="1"/>
        </p:nvSpPr>
        <p:spPr>
          <a:xfrm flipV="1">
            <a:off x="7167355" y="6747425"/>
            <a:ext cx="5029200"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7" name="Rectangle 7">
            <a:extLst>
              <a:ext uri="{FF2B5EF4-FFF2-40B4-BE49-F238E27FC236}">
                <a16:creationId xmlns:a16="http://schemas.microsoft.com/office/drawing/2014/main" id="{20F6E187-38B3-578E-BC21-A3ED2DE042D0}"/>
              </a:ext>
            </a:extLst>
          </p:cNvPr>
          <p:cNvSpPr/>
          <p:nvPr userDrawn="1"/>
        </p:nvSpPr>
        <p:spPr>
          <a:xfrm>
            <a:off x="11681190" y="6260893"/>
            <a:ext cx="406834" cy="430376"/>
          </a:xfrm>
          <a:prstGeom prst="roundRect">
            <a:avLst>
              <a:gd name="adj" fmla="val 7534"/>
            </a:avLst>
          </a:prstGeom>
          <a:solidFill>
            <a:schemeClr val="accent4">
              <a:lumMod val="7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fld id="{BE7477B4-A552-4686-93D2-5126A2EE782E}" type="slidenum">
              <a:rPr lang="en-US" sz="1300" smtClean="0">
                <a:latin typeface="Cambria" panose="02040503050406030204" pitchFamily="18" charset="0"/>
                <a:ea typeface="Cambria" panose="02040503050406030204" pitchFamily="18" charset="0"/>
              </a:rPr>
              <a:pPr algn="ctr"/>
              <a:t>‹#›</a:t>
            </a:fld>
            <a:endParaRPr lang="en-GB" sz="1300">
              <a:solidFill>
                <a:schemeClr val="bg1"/>
              </a:solidFill>
              <a:latin typeface="Cambria" panose="02040503050406030204" pitchFamily="18" charset="0"/>
              <a:ea typeface="Cambria" panose="02040503050406030204" pitchFamily="18" charset="0"/>
            </a:endParaRPr>
          </a:p>
        </p:txBody>
      </p:sp>
      <p:sp>
        <p:nvSpPr>
          <p:cNvPr id="8" name="Slide Number Placeholder 5">
            <a:extLst>
              <a:ext uri="{FF2B5EF4-FFF2-40B4-BE49-F238E27FC236}">
                <a16:creationId xmlns:a16="http://schemas.microsoft.com/office/drawing/2014/main" id="{755832A7-1333-2503-DD42-0D175E7E5981}"/>
              </a:ext>
            </a:extLst>
          </p:cNvPr>
          <p:cNvSpPr txBox="1">
            <a:spLocks/>
          </p:cNvSpPr>
          <p:nvPr userDrawn="1"/>
        </p:nvSpPr>
        <p:spPr>
          <a:xfrm>
            <a:off x="11596877" y="6499551"/>
            <a:ext cx="341211" cy="267285"/>
          </a:xfrm>
          <a:prstGeom prst="rect">
            <a:avLst/>
          </a:prstGeom>
        </p:spPr>
        <p:txBody>
          <a:bodyPr lIns="0" rIns="0"/>
          <a:lstStyle>
            <a:defPPr>
              <a:defRPr lang="en-US"/>
            </a:defPPr>
            <a:lvl1pPr marL="0" algn="ctr" defTabSz="914400" rtl="0" eaLnBrk="1" latinLnBrk="0" hangingPunct="1">
              <a:defRPr sz="1200" b="1"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cxnSp>
        <p:nvCxnSpPr>
          <p:cNvPr id="11" name="Đường nối Thẳng 9">
            <a:extLst>
              <a:ext uri="{FF2B5EF4-FFF2-40B4-BE49-F238E27FC236}">
                <a16:creationId xmlns:a16="http://schemas.microsoft.com/office/drawing/2014/main" id="{1858D0BF-AFD7-1216-CAEA-CC96A1E2CDEA}"/>
              </a:ext>
            </a:extLst>
          </p:cNvPr>
          <p:cNvCxnSpPr>
            <a:cxnSpLocks/>
          </p:cNvCxnSpPr>
          <p:nvPr userDrawn="1"/>
        </p:nvCxnSpPr>
        <p:spPr>
          <a:xfrm flipH="1">
            <a:off x="418289" y="765131"/>
            <a:ext cx="11519799" cy="0"/>
          </a:xfrm>
          <a:prstGeom prst="line">
            <a:avLst/>
          </a:prstGeom>
          <a:ln w="25400">
            <a:solidFill>
              <a:srgbClr val="183163"/>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CFA0F25-A0FF-D7EC-C4C7-BB94D3AD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8623" y="67734"/>
            <a:ext cx="737750" cy="737750"/>
          </a:xfrm>
          <a:prstGeom prst="rect">
            <a:avLst/>
          </a:prstGeom>
        </p:spPr>
      </p:pic>
      <p:sp>
        <p:nvSpPr>
          <p:cNvPr id="3" name="Title 8">
            <a:extLst>
              <a:ext uri="{FF2B5EF4-FFF2-40B4-BE49-F238E27FC236}">
                <a16:creationId xmlns:a16="http://schemas.microsoft.com/office/drawing/2014/main" id="{7A8BBD59-F9B1-A51E-B1D2-54446EB8E0DA}"/>
              </a:ext>
            </a:extLst>
          </p:cNvPr>
          <p:cNvSpPr>
            <a:spLocks noGrp="1"/>
          </p:cNvSpPr>
          <p:nvPr>
            <p:ph type="title" hasCustomPrompt="1"/>
          </p:nvPr>
        </p:nvSpPr>
        <p:spPr>
          <a:xfrm>
            <a:off x="403017" y="226362"/>
            <a:ext cx="10377551" cy="463958"/>
          </a:xfrm>
          <a:prstGeom prst="rect">
            <a:avLst/>
          </a:prstGeom>
        </p:spPr>
        <p:txBody>
          <a:bodyPr anchor="ctr"/>
          <a:lstStyle>
            <a:lvl1pPr>
              <a:lnSpc>
                <a:spcPct val="100000"/>
              </a:lnSpc>
              <a:defRPr sz="3200" b="1">
                <a:solidFill>
                  <a:srgbClr val="002060"/>
                </a:solidFill>
                <a:latin typeface="Cambria" panose="02040503050406030204" pitchFamily="18" charset="0"/>
                <a:ea typeface="Cambria" panose="02040503050406030204" pitchFamily="18" charset="0"/>
                <a:cs typeface="Cambria" panose="02040503050406030204" pitchFamily="18" charset="0"/>
              </a:defRPr>
            </a:lvl1pPr>
          </a:lstStyle>
          <a:p>
            <a:r>
              <a:rPr lang="en-US"/>
              <a:t>Title 1:……………………………………..</a:t>
            </a:r>
          </a:p>
        </p:txBody>
      </p:sp>
      <p:sp>
        <p:nvSpPr>
          <p:cNvPr id="2" name="Rectangle 5">
            <a:extLst>
              <a:ext uri="{FF2B5EF4-FFF2-40B4-BE49-F238E27FC236}">
                <a16:creationId xmlns:a16="http://schemas.microsoft.com/office/drawing/2014/main" id="{FC40C980-2BD7-A0C8-0705-4573C093AB58}"/>
              </a:ext>
            </a:extLst>
          </p:cNvPr>
          <p:cNvSpPr/>
          <p:nvPr userDrawn="1"/>
        </p:nvSpPr>
        <p:spPr>
          <a:xfrm rot="16200000">
            <a:off x="-779495" y="5963507"/>
            <a:ext cx="1670963" cy="118872"/>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6" name="Isosceles Triangle 5">
            <a:extLst>
              <a:ext uri="{FF2B5EF4-FFF2-40B4-BE49-F238E27FC236}">
                <a16:creationId xmlns:a16="http://schemas.microsoft.com/office/drawing/2014/main" id="{C0B340EE-A054-FB4F-6693-90B3B4E12489}"/>
              </a:ext>
            </a:extLst>
          </p:cNvPr>
          <p:cNvSpPr/>
          <p:nvPr userDrawn="1"/>
        </p:nvSpPr>
        <p:spPr>
          <a:xfrm rot="3243627">
            <a:off x="25195" y="5145898"/>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AC5B47E1-85B0-FD34-5F1D-7F2B97C90F3E}"/>
              </a:ext>
            </a:extLst>
          </p:cNvPr>
          <p:cNvSpPr/>
          <p:nvPr userDrawn="1"/>
        </p:nvSpPr>
        <p:spPr>
          <a:xfrm rot="4933871">
            <a:off x="7104884" y="6619102"/>
            <a:ext cx="258190" cy="193964"/>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1265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ên soạn và trình bà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60DA2-0DA0-E9A5-65DA-584F059791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24598" y="334726"/>
            <a:ext cx="2555113" cy="763418"/>
          </a:xfrm>
          <a:prstGeom prst="rect">
            <a:avLst/>
          </a:prstGeom>
        </p:spPr>
      </p:pic>
    </p:spTree>
    <p:extLst>
      <p:ext uri="{BB962C8B-B14F-4D97-AF65-F5344CB8AC3E}">
        <p14:creationId xmlns:p14="http://schemas.microsoft.com/office/powerpoint/2010/main" val="232536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ết thú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3A12-ADE1-59F5-BD6C-CC224A1EA6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9744" y="3884562"/>
            <a:ext cx="4230928" cy="2828925"/>
          </a:xfrm>
          <a:prstGeom prst="rect">
            <a:avLst/>
          </a:prstGeom>
        </p:spPr>
      </p:pic>
    </p:spTree>
    <p:extLst>
      <p:ext uri="{BB962C8B-B14F-4D97-AF65-F5344CB8AC3E}">
        <p14:creationId xmlns:p14="http://schemas.microsoft.com/office/powerpoint/2010/main" val="2014881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7" r:id="rId3"/>
    <p:sldLayoutId id="214748365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eclipse.org/downloads/packages/release/Luna/SR2"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docs.seleniumhq.org/downloa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zilla/geckodriver/releases/tag/v0.36.0" TargetMode="External"/><Relationship Id="rId2" Type="http://schemas.openxmlformats.org/officeDocument/2006/relationships/hyperlink" Target="https://www.firefox.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B4B5451B-82BA-85FA-730E-8FEA360D5F4F}"/>
              </a:ext>
            </a:extLst>
          </p:cNvPr>
          <p:cNvSpPr txBox="1">
            <a:spLocks/>
          </p:cNvSpPr>
          <p:nvPr/>
        </p:nvSpPr>
        <p:spPr>
          <a:xfrm>
            <a:off x="798146" y="2462564"/>
            <a:ext cx="10781584" cy="1068219"/>
          </a:xfrm>
          <a:prstGeom prst="rect">
            <a:avLst/>
          </a:prstGeom>
        </p:spPr>
        <p:txBody>
          <a:bodyPr>
            <a:norm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dirty="0" err="1">
                <a:latin typeface="Cambria" panose="02040503050406030204" pitchFamily="18" charset="0"/>
                <a:ea typeface="Cambria" panose="02040503050406030204" pitchFamily="18" charset="0"/>
                <a:cs typeface="Arial" panose="020B0604020202020204" pitchFamily="34" charset="0"/>
              </a:rPr>
              <a:t>Kiểm</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thử</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phần</a:t>
            </a:r>
            <a:r>
              <a:rPr lang="en-US" dirty="0">
                <a:latin typeface="Cambria" panose="02040503050406030204" pitchFamily="18" charset="0"/>
                <a:ea typeface="Cambria" panose="02040503050406030204" pitchFamily="18" charset="0"/>
                <a:cs typeface="Arial" panose="020B0604020202020204" pitchFamily="34" charset="0"/>
              </a:rPr>
              <a:t> </a:t>
            </a:r>
            <a:r>
              <a:rPr lang="en-US" dirty="0" err="1">
                <a:latin typeface="Cambria" panose="02040503050406030204" pitchFamily="18" charset="0"/>
                <a:ea typeface="Cambria" panose="02040503050406030204" pitchFamily="18" charset="0"/>
                <a:cs typeface="Arial" panose="020B0604020202020204" pitchFamily="34" charset="0"/>
              </a:rPr>
              <a:t>mềm</a:t>
            </a: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5" name="Title 6">
            <a:extLst>
              <a:ext uri="{FF2B5EF4-FFF2-40B4-BE49-F238E27FC236}">
                <a16:creationId xmlns:a16="http://schemas.microsoft.com/office/drawing/2014/main" id="{33BA612D-2EED-6358-0407-9AE3A703BE6E}"/>
              </a:ext>
            </a:extLst>
          </p:cNvPr>
          <p:cNvSpPr txBox="1">
            <a:spLocks/>
          </p:cNvSpPr>
          <p:nvPr/>
        </p:nvSpPr>
        <p:spPr>
          <a:xfrm>
            <a:off x="798146" y="1927394"/>
            <a:ext cx="5347416" cy="4425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Khoa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công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nghệ</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600" i="1" dirty="0" err="1">
                <a:solidFill>
                  <a:schemeClr val="tx1"/>
                </a:solidFill>
                <a:latin typeface="Cambria" panose="02040503050406030204" pitchFamily="18" charset="0"/>
                <a:ea typeface="Cambria" panose="02040503050406030204" pitchFamily="18" charset="0"/>
                <a:cs typeface="Arial" panose="020B0604020202020204" pitchFamily="34" charset="0"/>
              </a:rPr>
              <a:t>thông</a:t>
            </a:r>
            <a:r>
              <a:rPr lang="en-US" sz="2600" i="1" dirty="0">
                <a:solidFill>
                  <a:schemeClr val="tx1"/>
                </a:solidFill>
                <a:latin typeface="Cambria" panose="02040503050406030204" pitchFamily="18" charset="0"/>
                <a:ea typeface="Cambria" panose="02040503050406030204" pitchFamily="18" charset="0"/>
                <a:cs typeface="Arial" panose="020B0604020202020204" pitchFamily="34" charset="0"/>
              </a:rPr>
              <a:t> tin</a:t>
            </a:r>
          </a:p>
        </p:txBody>
      </p:sp>
      <p:sp>
        <p:nvSpPr>
          <p:cNvPr id="6" name="Title 6">
            <a:extLst>
              <a:ext uri="{FF2B5EF4-FFF2-40B4-BE49-F238E27FC236}">
                <a16:creationId xmlns:a16="http://schemas.microsoft.com/office/drawing/2014/main" id="{5A83A30E-DFA5-D992-062B-1C5BDC7B9D02}"/>
              </a:ext>
            </a:extLst>
          </p:cNvPr>
          <p:cNvSpPr txBox="1">
            <a:spLocks/>
          </p:cNvSpPr>
          <p:nvPr/>
        </p:nvSpPr>
        <p:spPr>
          <a:xfrm>
            <a:off x="798146" y="3595225"/>
            <a:ext cx="8374376" cy="954107"/>
          </a:xfrm>
          <a:prstGeom prst="rect">
            <a:avLst/>
          </a:prstGeom>
        </p:spPr>
        <p:txBody>
          <a:bodyPr wrap="square">
            <a:spAutoFit/>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lnSpc>
                <a:spcPct val="100000"/>
              </a:lnSpc>
              <a:defRPr/>
            </a:pP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Thực</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hành</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H</a:t>
            </a:r>
            <a:r>
              <a:rPr lang="vi-VN" sz="2800" dirty="0">
                <a:solidFill>
                  <a:schemeClr val="tx1"/>
                </a:solidFill>
                <a:latin typeface="Cambria" panose="02040503050406030204" pitchFamily="18" charset="0"/>
                <a:ea typeface="Cambria" panose="02040503050406030204" pitchFamily="18" charset="0"/>
                <a:cs typeface="Arial" panose="020B0604020202020204" pitchFamily="34" charset="0"/>
              </a:rPr>
              <a:t>ư</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ớng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dẫn</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cài</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đặt</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và</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sử</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a:t>
            </a:r>
            <a:r>
              <a:rPr lang="en-US" sz="2800" dirty="0" err="1">
                <a:solidFill>
                  <a:schemeClr val="tx1"/>
                </a:solidFill>
                <a:latin typeface="Cambria" panose="02040503050406030204" pitchFamily="18" charset="0"/>
                <a:ea typeface="Cambria" panose="02040503050406030204" pitchFamily="18" charset="0"/>
                <a:cs typeface="Arial" panose="020B0604020202020204" pitchFamily="34" charset="0"/>
              </a:rPr>
              <a:t>dụng</a:t>
            </a:r>
            <a:r>
              <a:rPr lang="en-US" sz="2800" dirty="0">
                <a:solidFill>
                  <a:schemeClr val="tx1"/>
                </a:solidFill>
                <a:latin typeface="Cambria" panose="02040503050406030204" pitchFamily="18" charset="0"/>
                <a:ea typeface="Cambria" panose="02040503050406030204" pitchFamily="18" charset="0"/>
                <a:cs typeface="Arial" panose="020B0604020202020204" pitchFamily="34" charset="0"/>
              </a:rPr>
              <a:t> tool selenium</a:t>
            </a:r>
          </a:p>
        </p:txBody>
      </p:sp>
    </p:spTree>
    <p:extLst>
      <p:ext uri="{BB962C8B-B14F-4D97-AF65-F5344CB8AC3E}">
        <p14:creationId xmlns:p14="http://schemas.microsoft.com/office/powerpoint/2010/main" val="7601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0" indent="0">
              <a:buNone/>
            </a:pPr>
            <a:r>
              <a:rPr lang="en-US" dirty="0">
                <a:solidFill>
                  <a:schemeClr val="tx1"/>
                </a:solidFill>
              </a:rPr>
              <a:t>3.2.2. </a:t>
            </a: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lập</a:t>
            </a:r>
            <a:r>
              <a:rPr lang="en-US" dirty="0">
                <a:solidFill>
                  <a:schemeClr val="tx1"/>
                </a:solidFill>
              </a:rPr>
              <a:t> </a:t>
            </a:r>
            <a:r>
              <a:rPr lang="en-US" dirty="0" err="1">
                <a:solidFill>
                  <a:schemeClr val="tx1"/>
                </a:solidFill>
              </a:rPr>
              <a:t>trình</a:t>
            </a:r>
            <a:r>
              <a:rPr lang="en-US" dirty="0">
                <a:solidFill>
                  <a:schemeClr val="tx1"/>
                </a:solidFill>
              </a:rPr>
              <a:t>: Eclipse</a:t>
            </a:r>
          </a:p>
          <a:p>
            <a:pPr marL="0" indent="0" algn="l">
              <a:buNone/>
            </a:pPr>
            <a:r>
              <a:rPr lang="en-US" dirty="0" err="1"/>
              <a:t>Truy</a:t>
            </a:r>
            <a:r>
              <a:rPr lang="en-US" dirty="0"/>
              <a:t> </a:t>
            </a:r>
            <a:r>
              <a:rPr lang="en-US" dirty="0" err="1"/>
              <a:t>cập</a:t>
            </a:r>
            <a:r>
              <a:rPr lang="en-US" dirty="0"/>
              <a:t> </a:t>
            </a:r>
            <a:r>
              <a:rPr lang="en-US" dirty="0" err="1"/>
              <a:t>theo</a:t>
            </a:r>
            <a:r>
              <a:rPr lang="en-US" dirty="0"/>
              <a:t> đ</a:t>
            </a:r>
            <a:r>
              <a:rPr lang="vi-VN" dirty="0"/>
              <a:t>ư</a:t>
            </a:r>
            <a:r>
              <a:rPr lang="en-US" dirty="0" err="1"/>
              <a:t>ờng</a:t>
            </a:r>
            <a:r>
              <a:rPr lang="en-US" dirty="0"/>
              <a:t> link  </a:t>
            </a:r>
            <a:r>
              <a:rPr lang="en-US" dirty="0">
                <a:hlinkClick r:id="rId2"/>
              </a:rPr>
              <a:t>http://www.eclipse.org/downloads/packages/release/Luna/SR2 </a:t>
            </a:r>
            <a:r>
              <a:rPr lang="en-US" dirty="0"/>
              <a:t> </a:t>
            </a:r>
            <a:r>
              <a:rPr lang="en-US" dirty="0" err="1"/>
              <a:t>để</a:t>
            </a:r>
            <a:r>
              <a:rPr lang="en-US" dirty="0"/>
              <a:t> download </a:t>
            </a:r>
            <a:r>
              <a:rPr lang="en-US" dirty="0" err="1"/>
              <a:t>phiên</a:t>
            </a:r>
            <a:r>
              <a:rPr lang="en-US" dirty="0"/>
              <a:t> </a:t>
            </a:r>
            <a:r>
              <a:rPr lang="en-US" dirty="0" err="1"/>
              <a:t>bản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cấu</a:t>
            </a:r>
            <a:r>
              <a:rPr lang="en-US" dirty="0"/>
              <a:t> </a:t>
            </a:r>
            <a:r>
              <a:rPr lang="en-US" dirty="0" err="1"/>
              <a:t>hình</a:t>
            </a:r>
            <a:r>
              <a:rPr lang="en-US" dirty="0"/>
              <a:t> </a:t>
            </a:r>
            <a:r>
              <a:rPr lang="en-US" dirty="0" err="1"/>
              <a:t>máy</a:t>
            </a:r>
            <a:r>
              <a:rPr lang="en-US" dirty="0"/>
              <a:t> </a:t>
            </a:r>
            <a:r>
              <a:rPr lang="en-US" dirty="0" err="1"/>
              <a:t>tính</a:t>
            </a:r>
            <a:r>
              <a:rPr lang="en-US" dirty="0"/>
              <a:t>.</a:t>
            </a:r>
          </a:p>
          <a:p>
            <a:pPr marL="0" indent="0" algn="l">
              <a:buNone/>
            </a:pPr>
            <a:endParaRPr lang="en-US"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dẫn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cài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đặt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pic>
        <p:nvPicPr>
          <p:cNvPr id="5" name="Picture 4">
            <a:extLst>
              <a:ext uri="{FF2B5EF4-FFF2-40B4-BE49-F238E27FC236}">
                <a16:creationId xmlns:a16="http://schemas.microsoft.com/office/drawing/2014/main" id="{78A6969A-E3CA-49D9-89B1-7D6A3490A211}"/>
              </a:ext>
            </a:extLst>
          </p:cNvPr>
          <p:cNvPicPr>
            <a:picLocks noChangeAspect="1"/>
          </p:cNvPicPr>
          <p:nvPr/>
        </p:nvPicPr>
        <p:blipFill>
          <a:blip r:embed="rId3"/>
          <a:stretch>
            <a:fillRect/>
          </a:stretch>
        </p:blipFill>
        <p:spPr>
          <a:xfrm>
            <a:off x="1708416" y="3726395"/>
            <a:ext cx="8671535" cy="2386081"/>
          </a:xfrm>
          <a:prstGeom prst="rect">
            <a:avLst/>
          </a:prstGeom>
        </p:spPr>
      </p:pic>
    </p:spTree>
    <p:extLst>
      <p:ext uri="{BB962C8B-B14F-4D97-AF65-F5344CB8AC3E}">
        <p14:creationId xmlns:p14="http://schemas.microsoft.com/office/powerpoint/2010/main" val="179322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7" y="1397359"/>
            <a:ext cx="3048494" cy="4267957"/>
          </a:xfrm>
        </p:spPr>
        <p:txBody>
          <a:bodyPr/>
          <a:lstStyle/>
          <a:p>
            <a:pPr marL="0" indent="0">
              <a:buNone/>
            </a:pPr>
            <a:r>
              <a:rPr lang="en-US" dirty="0"/>
              <a:t>3.2.3</a:t>
            </a:r>
            <a:r>
              <a:rPr lang="en-US" dirty="0">
                <a:solidFill>
                  <a:schemeClr val="tx1"/>
                </a:solidFill>
              </a:rPr>
              <a:t>. </a:t>
            </a: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a:t>
            </a:r>
            <a:r>
              <a:rPr lang="en-US" dirty="0"/>
              <a:t>Web Driver</a:t>
            </a:r>
            <a:endParaRPr lang="en-US" dirty="0">
              <a:solidFill>
                <a:schemeClr val="tx1"/>
              </a:solidFill>
            </a:endParaRPr>
          </a:p>
          <a:p>
            <a:pPr marL="0" indent="0" algn="l">
              <a:buNone/>
            </a:pPr>
            <a:r>
              <a:rPr lang="en-US" dirty="0" err="1"/>
              <a:t>Truy</a:t>
            </a:r>
            <a:r>
              <a:rPr lang="en-US" dirty="0"/>
              <a:t> </a:t>
            </a:r>
            <a:r>
              <a:rPr lang="en-US" dirty="0" err="1"/>
              <a:t>cập</a:t>
            </a:r>
            <a:r>
              <a:rPr lang="en-US" dirty="0"/>
              <a:t> </a:t>
            </a:r>
            <a:r>
              <a:rPr lang="en-US" dirty="0" err="1"/>
              <a:t>theo</a:t>
            </a:r>
            <a:r>
              <a:rPr lang="en-US" dirty="0"/>
              <a:t> đ</a:t>
            </a:r>
            <a:r>
              <a:rPr lang="vi-VN" dirty="0"/>
              <a:t>ư</a:t>
            </a:r>
            <a:r>
              <a:rPr lang="en-US" dirty="0" err="1"/>
              <a:t>ờng</a:t>
            </a:r>
            <a:r>
              <a:rPr lang="en-US" dirty="0"/>
              <a:t> link  </a:t>
            </a:r>
            <a:r>
              <a:rPr lang="en-US" dirty="0">
                <a:hlinkClick r:id="rId2"/>
              </a:rPr>
              <a:t>http://docs.seleniumhq.org/download/ </a:t>
            </a:r>
            <a:r>
              <a:rPr lang="en-US" dirty="0"/>
              <a:t> </a:t>
            </a:r>
            <a:r>
              <a:rPr lang="en-US" dirty="0" err="1"/>
              <a:t>để</a:t>
            </a:r>
            <a:r>
              <a:rPr lang="en-US" dirty="0"/>
              <a:t> download </a:t>
            </a:r>
            <a:r>
              <a:rPr lang="en-US" dirty="0" err="1"/>
              <a:t>phiên</a:t>
            </a:r>
            <a:r>
              <a:rPr lang="en-US" dirty="0"/>
              <a:t> </a:t>
            </a:r>
            <a:r>
              <a:rPr lang="en-US" dirty="0" err="1"/>
              <a:t>bản</a:t>
            </a:r>
            <a:r>
              <a:rPr lang="en-US" dirty="0"/>
              <a:t> </a:t>
            </a:r>
            <a:r>
              <a:rPr lang="en-US" dirty="0" err="1"/>
              <a:t>phù</a:t>
            </a:r>
            <a:r>
              <a:rPr lang="en-US" dirty="0"/>
              <a:t> </a:t>
            </a:r>
            <a:r>
              <a:rPr lang="en-US" dirty="0" err="1"/>
              <a:t>hợp</a:t>
            </a:r>
            <a:r>
              <a:rPr lang="en-US" dirty="0"/>
              <a:t>.</a:t>
            </a:r>
          </a:p>
          <a:p>
            <a:pPr marL="0" indent="0" algn="l">
              <a:buNone/>
            </a:pPr>
            <a:endParaRPr lang="en-US"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dẫn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cài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đặt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pic>
        <p:nvPicPr>
          <p:cNvPr id="2" name="Picture 1">
            <a:extLst>
              <a:ext uri="{FF2B5EF4-FFF2-40B4-BE49-F238E27FC236}">
                <a16:creationId xmlns:a16="http://schemas.microsoft.com/office/drawing/2014/main" id="{FF71268C-1E94-4E62-B22B-1C0AD4CCC2E6}"/>
              </a:ext>
            </a:extLst>
          </p:cNvPr>
          <p:cNvPicPr>
            <a:picLocks noChangeAspect="1"/>
          </p:cNvPicPr>
          <p:nvPr/>
        </p:nvPicPr>
        <p:blipFill>
          <a:blip r:embed="rId3"/>
          <a:stretch>
            <a:fillRect/>
          </a:stretch>
        </p:blipFill>
        <p:spPr>
          <a:xfrm>
            <a:off x="3871784" y="1464236"/>
            <a:ext cx="7997402" cy="4969515"/>
          </a:xfrm>
          <a:prstGeom prst="rect">
            <a:avLst/>
          </a:prstGeom>
        </p:spPr>
      </p:pic>
      <p:sp>
        <p:nvSpPr>
          <p:cNvPr id="7" name="Arrow: Notched Right 6">
            <a:extLst>
              <a:ext uri="{FF2B5EF4-FFF2-40B4-BE49-F238E27FC236}">
                <a16:creationId xmlns:a16="http://schemas.microsoft.com/office/drawing/2014/main" id="{C4789580-5E5B-4812-B01B-2B77F6598BB9}"/>
              </a:ext>
            </a:extLst>
          </p:cNvPr>
          <p:cNvSpPr/>
          <p:nvPr/>
        </p:nvSpPr>
        <p:spPr>
          <a:xfrm>
            <a:off x="9651984" y="3276600"/>
            <a:ext cx="1128584" cy="304800"/>
          </a:xfrm>
          <a:prstGeom prst="notchedRightArrow">
            <a:avLst/>
          </a:prstGeom>
          <a:solidFill>
            <a:srgbClr val="FF1D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97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0421359" cy="4267957"/>
          </a:xfrm>
        </p:spPr>
        <p:txBody>
          <a:bodyPr/>
          <a:lstStyle/>
          <a:p>
            <a:pPr marL="0" indent="0">
              <a:buNone/>
            </a:pP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Firefox bro</a:t>
            </a:r>
            <a:r>
              <a:rPr lang="en-US" dirty="0"/>
              <a:t>wser </a:t>
            </a:r>
            <a:r>
              <a:rPr lang="en-US" dirty="0" err="1"/>
              <a:t>và</a:t>
            </a:r>
            <a:r>
              <a:rPr lang="en-US" dirty="0"/>
              <a:t>  Download Firefox Driver</a:t>
            </a:r>
          </a:p>
          <a:p>
            <a:pPr>
              <a:buFontTx/>
              <a:buChar char="-"/>
            </a:pP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Firefox browser </a:t>
            </a:r>
            <a:r>
              <a:rPr lang="en-US" dirty="0" err="1">
                <a:solidFill>
                  <a:schemeClr val="tx1"/>
                </a:solidFill>
              </a:rPr>
              <a:t>theo</a:t>
            </a:r>
            <a:r>
              <a:rPr lang="en-US" dirty="0">
                <a:solidFill>
                  <a:schemeClr val="tx1"/>
                </a:solidFill>
              </a:rPr>
              <a:t> đ</a:t>
            </a:r>
            <a:r>
              <a:rPr lang="vi-VN" dirty="0">
                <a:solidFill>
                  <a:schemeClr val="tx1"/>
                </a:solidFill>
              </a:rPr>
              <a:t>ư</a:t>
            </a:r>
            <a:r>
              <a:rPr lang="en-US" dirty="0" err="1">
                <a:solidFill>
                  <a:schemeClr val="tx1"/>
                </a:solidFill>
              </a:rPr>
              <a:t>ờng</a:t>
            </a:r>
            <a:r>
              <a:rPr lang="en-US" dirty="0">
                <a:solidFill>
                  <a:schemeClr val="tx1"/>
                </a:solidFill>
              </a:rPr>
              <a:t> </a:t>
            </a:r>
            <a:r>
              <a:rPr lang="en-US" dirty="0"/>
              <a:t>link: </a:t>
            </a:r>
            <a:r>
              <a:rPr lang="en-US" dirty="0">
                <a:hlinkClick r:id="rId2"/>
              </a:rPr>
              <a:t>https://www.firefox.com/</a:t>
            </a:r>
            <a:r>
              <a:rPr lang="en-US" dirty="0"/>
              <a:t> </a:t>
            </a:r>
            <a:r>
              <a:rPr lang="en-US" i="1" dirty="0"/>
              <a:t>(</a:t>
            </a:r>
            <a:r>
              <a:rPr lang="en-US" i="1" dirty="0" err="1"/>
              <a:t>Nếu</a:t>
            </a:r>
            <a:r>
              <a:rPr lang="en-US" i="1" dirty="0"/>
              <a:t> </a:t>
            </a:r>
            <a:r>
              <a:rPr lang="en-US" i="1" dirty="0" err="1"/>
              <a:t>dùng</a:t>
            </a:r>
            <a:r>
              <a:rPr lang="en-US" i="1" dirty="0"/>
              <a:t> chrome </a:t>
            </a:r>
            <a:r>
              <a:rPr lang="en-US" i="1" dirty="0" err="1"/>
              <a:t>thì</a:t>
            </a:r>
            <a:r>
              <a:rPr lang="en-US" i="1" dirty="0"/>
              <a:t> </a:t>
            </a:r>
            <a:r>
              <a:rPr lang="en-US" i="1" dirty="0" err="1"/>
              <a:t>truy</a:t>
            </a:r>
            <a:r>
              <a:rPr lang="en-US" i="1" dirty="0"/>
              <a:t> </a:t>
            </a:r>
            <a:r>
              <a:rPr lang="en-US" i="1" dirty="0" err="1"/>
              <a:t>cập</a:t>
            </a:r>
            <a:r>
              <a:rPr lang="en-US" i="1" dirty="0"/>
              <a:t> </a:t>
            </a:r>
            <a:r>
              <a:rPr lang="en-US" i="1" dirty="0" err="1"/>
              <a:t>vào</a:t>
            </a:r>
            <a:r>
              <a:rPr lang="en-US" i="1" dirty="0"/>
              <a:t> </a:t>
            </a:r>
            <a:r>
              <a:rPr lang="en-US" i="1" dirty="0" err="1"/>
              <a:t>trang</a:t>
            </a:r>
            <a:r>
              <a:rPr lang="en-US" i="1" dirty="0"/>
              <a:t> </a:t>
            </a:r>
            <a:r>
              <a:rPr lang="en-US" i="1" dirty="0" err="1"/>
              <a:t>chính</a:t>
            </a:r>
            <a:r>
              <a:rPr lang="en-US" i="1" dirty="0"/>
              <a:t> </a:t>
            </a:r>
            <a:r>
              <a:rPr lang="en-US" i="1" dirty="0" err="1"/>
              <a:t>của</a:t>
            </a:r>
            <a:r>
              <a:rPr lang="en-US" i="1" dirty="0"/>
              <a:t> Chrome)</a:t>
            </a:r>
          </a:p>
          <a:p>
            <a:pPr algn="l">
              <a:buFontTx/>
              <a:buChar char="-"/>
            </a:pPr>
            <a:r>
              <a:rPr lang="en-US" dirty="0" err="1">
                <a:solidFill>
                  <a:schemeClr val="tx1"/>
                </a:solidFill>
              </a:rPr>
              <a:t>Cài</a:t>
            </a:r>
            <a:r>
              <a:rPr lang="en-US" dirty="0">
                <a:solidFill>
                  <a:schemeClr val="tx1"/>
                </a:solidFill>
              </a:rPr>
              <a:t> </a:t>
            </a:r>
            <a:r>
              <a:rPr lang="en-US" dirty="0" err="1">
                <a:solidFill>
                  <a:schemeClr val="tx1"/>
                </a:solidFill>
              </a:rPr>
              <a:t>đặt</a:t>
            </a:r>
            <a:r>
              <a:rPr lang="en-US" dirty="0">
                <a:solidFill>
                  <a:schemeClr val="tx1"/>
                </a:solidFill>
              </a:rPr>
              <a:t> Firefox Driver </a:t>
            </a:r>
            <a:r>
              <a:rPr lang="en-US" dirty="0" err="1">
                <a:solidFill>
                  <a:schemeClr val="tx1"/>
                </a:solidFill>
              </a:rPr>
              <a:t>truy</a:t>
            </a:r>
            <a:r>
              <a:rPr lang="en-US" dirty="0">
                <a:solidFill>
                  <a:schemeClr val="tx1"/>
                </a:solidFill>
              </a:rPr>
              <a:t> </a:t>
            </a:r>
            <a:r>
              <a:rPr lang="en-US" dirty="0" err="1">
                <a:solidFill>
                  <a:schemeClr val="tx1"/>
                </a:solidFill>
              </a:rPr>
              <a:t>cập</a:t>
            </a:r>
            <a:r>
              <a:rPr lang="en-US" dirty="0">
                <a:solidFill>
                  <a:schemeClr val="tx1"/>
                </a:solidFill>
              </a:rPr>
              <a:t> </a:t>
            </a:r>
            <a:r>
              <a:rPr lang="en-US" dirty="0" err="1">
                <a:solidFill>
                  <a:schemeClr val="tx1"/>
                </a:solidFill>
              </a:rPr>
              <a:t>theo</a:t>
            </a:r>
            <a:r>
              <a:rPr lang="en-US" dirty="0"/>
              <a:t> link: </a:t>
            </a:r>
            <a:r>
              <a:rPr lang="en-US" dirty="0">
                <a:hlinkClick r:id="rId3"/>
              </a:rPr>
              <a:t>https://github.com/mozilla/geckodriver/releases/tag/v0.36.0</a:t>
            </a:r>
            <a:r>
              <a:rPr lang="en-US" dirty="0"/>
              <a:t> </a:t>
            </a:r>
            <a:r>
              <a:rPr lang="en-US" dirty="0" err="1"/>
              <a:t>chọn</a:t>
            </a:r>
            <a:r>
              <a:rPr lang="en-US" dirty="0"/>
              <a:t> </a:t>
            </a:r>
            <a:r>
              <a:rPr lang="en-US" dirty="0" err="1"/>
              <a:t>đúng</a:t>
            </a:r>
            <a:r>
              <a:rPr lang="en-US" dirty="0"/>
              <a:t> </a:t>
            </a:r>
            <a:r>
              <a:rPr lang="en-US" dirty="0" err="1"/>
              <a:t>bản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cấu</a:t>
            </a:r>
            <a:r>
              <a:rPr lang="en-US" dirty="0"/>
              <a:t> </a:t>
            </a:r>
            <a:r>
              <a:rPr lang="en-US" dirty="0" err="1"/>
              <a:t>hình</a:t>
            </a:r>
            <a:r>
              <a:rPr lang="en-US" dirty="0"/>
              <a:t> </a:t>
            </a:r>
            <a:r>
              <a:rPr lang="en-US" dirty="0" err="1"/>
              <a:t>máy</a:t>
            </a:r>
            <a:r>
              <a:rPr lang="en-US" dirty="0"/>
              <a:t>.</a:t>
            </a:r>
          </a:p>
          <a:p>
            <a:pPr marL="0" indent="0" algn="l">
              <a:buNone/>
            </a:pPr>
            <a:endParaRPr lang="en-US" dirty="0">
              <a:solidFill>
                <a:schemeClr val="tx1"/>
              </a:solidFill>
            </a:endParaRPr>
          </a:p>
          <a:p>
            <a:pPr marL="0" indent="0" algn="l">
              <a:buNone/>
            </a:pPr>
            <a:endParaRPr lang="en-US"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dẫn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cài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đặt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pic>
        <p:nvPicPr>
          <p:cNvPr id="3" name="Picture 2">
            <a:extLst>
              <a:ext uri="{FF2B5EF4-FFF2-40B4-BE49-F238E27FC236}">
                <a16:creationId xmlns:a16="http://schemas.microsoft.com/office/drawing/2014/main" id="{40429721-50C7-48CD-8A1E-582E43DE9E36}"/>
              </a:ext>
            </a:extLst>
          </p:cNvPr>
          <p:cNvPicPr>
            <a:picLocks noChangeAspect="1"/>
          </p:cNvPicPr>
          <p:nvPr/>
        </p:nvPicPr>
        <p:blipFill>
          <a:blip r:embed="rId4"/>
          <a:stretch>
            <a:fillRect/>
          </a:stretch>
        </p:blipFill>
        <p:spPr>
          <a:xfrm>
            <a:off x="1701136" y="4460638"/>
            <a:ext cx="8711491" cy="2327340"/>
          </a:xfrm>
          <a:prstGeom prst="rect">
            <a:avLst/>
          </a:prstGeom>
        </p:spPr>
      </p:pic>
    </p:spTree>
    <p:extLst>
      <p:ext uri="{BB962C8B-B14F-4D97-AF65-F5344CB8AC3E}">
        <p14:creationId xmlns:p14="http://schemas.microsoft.com/office/powerpoint/2010/main" val="41598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988047" y="1567731"/>
            <a:ext cx="11100816" cy="4267957"/>
          </a:xfrm>
        </p:spPr>
        <p:txBody>
          <a:bodyPr/>
          <a:lstStyle/>
          <a:p>
            <a:pPr marL="457200" indent="-457200">
              <a:buFont typeface="+mj-lt"/>
              <a:buAutoNum type="arabicPeriod"/>
            </a:pPr>
            <a:r>
              <a:rPr lang="en-US" b="1" i="1" dirty="0" err="1">
                <a:solidFill>
                  <a:schemeClr val="tx1"/>
                </a:solidFill>
              </a:rPr>
              <a:t>Khai</a:t>
            </a:r>
            <a:r>
              <a:rPr lang="en-US" b="1" i="1" dirty="0">
                <a:solidFill>
                  <a:schemeClr val="tx1"/>
                </a:solidFill>
              </a:rPr>
              <a:t> </a:t>
            </a:r>
            <a:r>
              <a:rPr lang="en-US" b="1" i="1" dirty="0" err="1">
                <a:solidFill>
                  <a:schemeClr val="tx1"/>
                </a:solidFill>
              </a:rPr>
              <a:t>báo</a:t>
            </a:r>
            <a:r>
              <a:rPr lang="en-US" b="1" i="1" dirty="0">
                <a:solidFill>
                  <a:schemeClr val="tx1"/>
                </a:solidFill>
              </a:rPr>
              <a:t> package </a:t>
            </a:r>
            <a:r>
              <a:rPr lang="en-US" b="1" i="1" dirty="0" err="1">
                <a:solidFill>
                  <a:schemeClr val="tx1"/>
                </a:solidFill>
              </a:rPr>
              <a:t>và</a:t>
            </a:r>
            <a:r>
              <a:rPr lang="en-US" b="1" i="1" dirty="0">
                <a:solidFill>
                  <a:schemeClr val="tx1"/>
                </a:solidFill>
              </a:rPr>
              <a:t> import </a:t>
            </a:r>
            <a:r>
              <a:rPr lang="en-US" b="1" i="1" dirty="0" err="1">
                <a:solidFill>
                  <a:schemeClr val="tx1"/>
                </a:solidFill>
              </a:rPr>
              <a:t>các</a:t>
            </a:r>
            <a:r>
              <a:rPr lang="en-US" b="1" i="1" dirty="0">
                <a:solidFill>
                  <a:schemeClr val="tx1"/>
                </a:solidFill>
              </a:rPr>
              <a:t> </a:t>
            </a:r>
            <a:r>
              <a:rPr lang="en-US" b="1" i="1" dirty="0" err="1">
                <a:solidFill>
                  <a:schemeClr val="tx1"/>
                </a:solidFill>
              </a:rPr>
              <a:t>l</a:t>
            </a:r>
            <a:r>
              <a:rPr lang="en-US" b="1" i="1" dirty="0" err="1"/>
              <a:t>ớp</a:t>
            </a:r>
            <a:r>
              <a:rPr lang="en-US" b="1" i="1" dirty="0"/>
              <a:t> </a:t>
            </a:r>
            <a:r>
              <a:rPr lang="en-US" b="1" i="1" dirty="0" err="1"/>
              <a:t>cần</a:t>
            </a:r>
            <a:r>
              <a:rPr lang="en-US" b="1" i="1" dirty="0"/>
              <a:t> </a:t>
            </a:r>
            <a:r>
              <a:rPr lang="en-US" b="1" i="1" dirty="0" err="1"/>
              <a:t>thiết</a:t>
            </a:r>
            <a:r>
              <a:rPr lang="en-US" b="1" i="1" dirty="0"/>
              <a:t> </a:t>
            </a:r>
            <a:r>
              <a:rPr lang="en-US" b="1" i="1" dirty="0" err="1"/>
              <a:t>từ</a:t>
            </a:r>
            <a:r>
              <a:rPr lang="en-US" b="1" i="1" dirty="0"/>
              <a:t> </a:t>
            </a:r>
            <a:r>
              <a:rPr lang="en-US" b="1" i="1" dirty="0" err="1"/>
              <a:t>thư</a:t>
            </a:r>
            <a:r>
              <a:rPr lang="en-US" b="1" i="1" dirty="0"/>
              <a:t> </a:t>
            </a:r>
            <a:r>
              <a:rPr lang="en-US" b="1" i="1" dirty="0" err="1"/>
              <a:t>viện</a:t>
            </a:r>
            <a:r>
              <a:rPr lang="en-US" b="1" i="1" dirty="0"/>
              <a:t> selenium </a:t>
            </a:r>
          </a:p>
          <a:p>
            <a:pPr marL="457200" indent="-457200">
              <a:buFont typeface="+mj-lt"/>
              <a:buAutoNum type="arabicPeriod"/>
            </a:pPr>
            <a:r>
              <a:rPr lang="en-US" b="1" i="1" dirty="0" err="1"/>
              <a:t>Tạo</a:t>
            </a:r>
            <a:r>
              <a:rPr lang="en-US" b="1" i="1" dirty="0"/>
              <a:t> class</a:t>
            </a:r>
          </a:p>
          <a:p>
            <a:pPr marL="457200" indent="-457200">
              <a:buFont typeface="+mj-lt"/>
              <a:buAutoNum type="arabicPeriod"/>
            </a:pPr>
            <a:r>
              <a:rPr lang="vi-VN" b="1" i="1" dirty="0"/>
              <a:t>Cấu hình đường dẫn</a:t>
            </a:r>
            <a:r>
              <a:rPr lang="en-US" b="1" i="1" dirty="0"/>
              <a:t>: </a:t>
            </a:r>
          </a:p>
          <a:p>
            <a:pPr marL="0" indent="0">
              <a:buNone/>
            </a:pPr>
            <a:r>
              <a:rPr lang="en-US" altLang="en-US" i="1" dirty="0" err="1"/>
              <a:t>Dùng</a:t>
            </a:r>
            <a:r>
              <a:rPr lang="en-US" altLang="en-US" i="1" dirty="0"/>
              <a:t> </a:t>
            </a:r>
            <a:r>
              <a:rPr lang="en-US" altLang="en-US" i="1" dirty="0" err="1"/>
              <a:t>System.setProperty</a:t>
            </a:r>
            <a:r>
              <a:rPr lang="en-US" altLang="en-US" i="1" dirty="0"/>
              <a:t>(...) </a:t>
            </a:r>
            <a:r>
              <a:rPr lang="en-US" altLang="en-US" i="1" dirty="0" err="1"/>
              <a:t>để</a:t>
            </a:r>
            <a:r>
              <a:rPr lang="en-US" altLang="en-US" i="1" dirty="0"/>
              <a:t> </a:t>
            </a:r>
            <a:r>
              <a:rPr lang="en-US" altLang="en-US" i="1" dirty="0" err="1"/>
              <a:t>chỉ</a:t>
            </a:r>
            <a:r>
              <a:rPr lang="en-US" altLang="en-US" i="1" dirty="0"/>
              <a:t> </a:t>
            </a:r>
            <a:r>
              <a:rPr lang="en-US" altLang="en-US" i="1" dirty="0" err="1"/>
              <a:t>đường</a:t>
            </a:r>
            <a:r>
              <a:rPr lang="en-US" altLang="en-US" i="1" dirty="0"/>
              <a:t> </a:t>
            </a:r>
            <a:r>
              <a:rPr lang="en-US" altLang="en-US" i="1" dirty="0" err="1"/>
              <a:t>dẫn</a:t>
            </a:r>
            <a:endParaRPr lang="en-US" i="1" dirty="0"/>
          </a:p>
          <a:p>
            <a:pPr marL="0" indent="0">
              <a:buNone/>
            </a:pPr>
            <a:r>
              <a:rPr lang="en-US" b="1" i="1" dirty="0"/>
              <a:t>4.   </a:t>
            </a:r>
            <a:r>
              <a:rPr lang="en-US" b="1" i="1" dirty="0" err="1"/>
              <a:t>Khởi</a:t>
            </a:r>
            <a:r>
              <a:rPr lang="en-US" b="1" i="1" dirty="0"/>
              <a:t> </a:t>
            </a:r>
            <a:r>
              <a:rPr lang="en-US" b="1" i="1" dirty="0" err="1"/>
              <a:t>tạo</a:t>
            </a:r>
            <a:r>
              <a:rPr lang="en-US" b="1" i="1" dirty="0"/>
              <a:t> </a:t>
            </a:r>
            <a:r>
              <a:rPr lang="en-US" b="1" i="1" dirty="0" err="1"/>
              <a:t>trình</a:t>
            </a:r>
            <a:r>
              <a:rPr lang="en-US" b="1" i="1" dirty="0"/>
              <a:t> </a:t>
            </a:r>
            <a:r>
              <a:rPr lang="en-US" b="1" i="1" dirty="0" err="1"/>
              <a:t>điều</a:t>
            </a:r>
            <a:r>
              <a:rPr lang="en-US" b="1" i="1" dirty="0"/>
              <a:t> </a:t>
            </a:r>
            <a:r>
              <a:rPr lang="en-US" b="1" i="1" dirty="0" err="1"/>
              <a:t>khiển</a:t>
            </a:r>
            <a:endParaRPr lang="en-US" b="1" i="1" dirty="0"/>
          </a:p>
          <a:p>
            <a:pPr marL="0" indent="0">
              <a:buNone/>
            </a:pPr>
            <a:r>
              <a:rPr lang="en-US" altLang="en-US" i="1" dirty="0" err="1"/>
              <a:t>Tạo</a:t>
            </a:r>
            <a:r>
              <a:rPr lang="en-US" altLang="en-US" i="1" dirty="0"/>
              <a:t> </a:t>
            </a:r>
            <a:r>
              <a:rPr lang="en-US" altLang="en-US" i="1" dirty="0" err="1"/>
              <a:t>đối</a:t>
            </a:r>
            <a:r>
              <a:rPr lang="en-US" altLang="en-US" i="1" dirty="0"/>
              <a:t> </a:t>
            </a:r>
            <a:r>
              <a:rPr lang="en-US" altLang="en-US" i="1" dirty="0" err="1"/>
              <a:t>tượng</a:t>
            </a:r>
            <a:r>
              <a:rPr lang="en-US" altLang="en-US" i="1" dirty="0"/>
              <a:t> WebDriver driver = new </a:t>
            </a:r>
            <a:r>
              <a:rPr lang="en-US" altLang="en-US" i="1" dirty="0" err="1"/>
              <a:t>FirefoxDriver</a:t>
            </a:r>
            <a:r>
              <a:rPr lang="en-US" altLang="en-US" i="1" dirty="0"/>
              <a:t>(); </a:t>
            </a:r>
            <a:r>
              <a:rPr lang="en-US" altLang="en-US" i="1" dirty="0" err="1"/>
              <a:t>để</a:t>
            </a:r>
            <a:r>
              <a:rPr lang="en-US" altLang="en-US" i="1" dirty="0"/>
              <a:t> </a:t>
            </a:r>
            <a:r>
              <a:rPr lang="en-US" altLang="en-US" i="1" dirty="0" err="1"/>
              <a:t>mở</a:t>
            </a:r>
            <a:r>
              <a:rPr lang="en-US" altLang="en-US" i="1" dirty="0"/>
              <a:t> </a:t>
            </a:r>
            <a:r>
              <a:rPr lang="en-US" altLang="en-US" i="1" dirty="0" err="1"/>
              <a:t>trình</a:t>
            </a:r>
            <a:r>
              <a:rPr lang="en-US" altLang="en-US" i="1" dirty="0"/>
              <a:t> </a:t>
            </a:r>
            <a:r>
              <a:rPr lang="en-US" altLang="en-US" i="1" dirty="0" err="1"/>
              <a:t>duyệt</a:t>
            </a:r>
            <a:r>
              <a:rPr lang="en-US" altLang="en-US" i="1" dirty="0"/>
              <a:t> </a:t>
            </a:r>
            <a:endParaRPr lang="en-US" i="1" dirty="0"/>
          </a:p>
          <a:p>
            <a:pPr marL="457200" indent="-457200">
              <a:buAutoNum type="arabicPeriod" startAt="5"/>
            </a:pPr>
            <a:r>
              <a:rPr lang="en-US" b="1" i="1" dirty="0" err="1"/>
              <a:t>Mở</a:t>
            </a:r>
            <a:r>
              <a:rPr lang="en-US" b="1" i="1" dirty="0"/>
              <a:t> </a:t>
            </a:r>
            <a:r>
              <a:rPr lang="en-US" b="1" i="1" dirty="0" err="1"/>
              <a:t>trình</a:t>
            </a:r>
            <a:r>
              <a:rPr lang="en-US" b="1" i="1" dirty="0"/>
              <a:t> </a:t>
            </a:r>
            <a:r>
              <a:rPr lang="en-US" b="1" i="1" dirty="0" err="1"/>
              <a:t>duyệt</a:t>
            </a:r>
            <a:endParaRPr lang="en-US" b="1" i="1" dirty="0"/>
          </a:p>
          <a:p>
            <a:pPr marL="0" indent="0">
              <a:buNone/>
            </a:pPr>
            <a:r>
              <a:rPr lang="en-US" altLang="en-US" i="1" dirty="0" err="1"/>
              <a:t>Dùng</a:t>
            </a:r>
            <a:r>
              <a:rPr lang="en-US" altLang="en-US" i="1" dirty="0"/>
              <a:t> </a:t>
            </a:r>
            <a:r>
              <a:rPr lang="en-US" altLang="en-US" i="1" dirty="0" err="1"/>
              <a:t>driver.navigate</a:t>
            </a:r>
            <a:r>
              <a:rPr lang="en-US" altLang="en-US" i="1" dirty="0"/>
              <a:t>().to(...) </a:t>
            </a:r>
            <a:r>
              <a:rPr lang="en-US" altLang="en-US" i="1" dirty="0" err="1"/>
              <a:t>hoặc</a:t>
            </a:r>
            <a:r>
              <a:rPr lang="en-US" altLang="en-US" i="1" dirty="0"/>
              <a:t> </a:t>
            </a:r>
            <a:r>
              <a:rPr lang="en-US" altLang="en-US" i="1" dirty="0" err="1"/>
              <a:t>driver.get</a:t>
            </a:r>
            <a:r>
              <a:rPr lang="en-US" altLang="en-US" i="1" dirty="0"/>
              <a:t>(...) </a:t>
            </a:r>
            <a:r>
              <a:rPr lang="en-US" altLang="en-US" i="1" dirty="0" err="1"/>
              <a:t>để</a:t>
            </a:r>
            <a:r>
              <a:rPr lang="en-US" altLang="en-US" i="1" dirty="0"/>
              <a:t> </a:t>
            </a:r>
            <a:r>
              <a:rPr lang="en-US" altLang="en-US" i="1" dirty="0" err="1"/>
              <a:t>mở</a:t>
            </a:r>
            <a:r>
              <a:rPr lang="en-US" altLang="en-US" i="1" dirty="0"/>
              <a:t> </a:t>
            </a:r>
            <a:r>
              <a:rPr lang="en-US" altLang="en-US" i="1" dirty="0" err="1"/>
              <a:t>trang</a:t>
            </a:r>
            <a:r>
              <a:rPr lang="en-US" altLang="en-US" i="1" dirty="0"/>
              <a:t> web </a:t>
            </a:r>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Project </a:t>
            </a:r>
            <a:r>
              <a:rPr lang="en-US" sz="2600" b="1" dirty="0" err="1">
                <a:latin typeface="Cambria" panose="02040503050406030204" pitchFamily="18" charset="0"/>
                <a:ea typeface="Cambria" panose="02040503050406030204" pitchFamily="18" charset="0"/>
              </a:rPr>
              <a:t>mẫu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đầu</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tiên</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Tree>
    <p:extLst>
      <p:ext uri="{BB962C8B-B14F-4D97-AF65-F5344CB8AC3E}">
        <p14:creationId xmlns:p14="http://schemas.microsoft.com/office/powerpoint/2010/main" val="102155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567731"/>
            <a:ext cx="11100816" cy="3465588"/>
          </a:xfrm>
        </p:spPr>
        <p:txBody>
          <a:bodyPr/>
          <a:lstStyle/>
          <a:p>
            <a:pPr marL="0" indent="0">
              <a:buNone/>
            </a:pPr>
            <a:r>
              <a:rPr lang="en-US" dirty="0"/>
              <a:t>- </a:t>
            </a:r>
            <a:r>
              <a:rPr lang="vi-VN" dirty="0"/>
              <a:t>Cấu hình đường dẫn đến GeckoDriver</a:t>
            </a:r>
            <a:r>
              <a:rPr lang="en-US" dirty="0"/>
              <a:t>: </a:t>
            </a:r>
          </a:p>
          <a:p>
            <a:pPr marL="0" indent="0">
              <a:buNone/>
            </a:pPr>
            <a:r>
              <a:rPr lang="en-US" dirty="0" err="1"/>
              <a:t>System.</a:t>
            </a:r>
            <a:r>
              <a:rPr lang="en-US" i="1" dirty="0" err="1"/>
              <a:t>setProperty</a:t>
            </a:r>
            <a:r>
              <a:rPr lang="en-US" dirty="0"/>
              <a:t>("</a:t>
            </a:r>
            <a:r>
              <a:rPr lang="en-US" dirty="0" err="1"/>
              <a:t>webdriver.gecko.driver</a:t>
            </a:r>
            <a:r>
              <a:rPr lang="en-US" dirty="0"/>
              <a:t>", "D:\\selenium\\geckodriver.exe");</a:t>
            </a:r>
          </a:p>
          <a:p>
            <a:pPr marL="0" indent="0">
              <a:buNone/>
            </a:pPr>
            <a:r>
              <a:rPr lang="en-US" dirty="0"/>
              <a:t>- </a:t>
            </a:r>
            <a:r>
              <a:rPr lang="en-US" dirty="0" err="1"/>
              <a:t>Khởi</a:t>
            </a:r>
            <a:r>
              <a:rPr lang="en-US" dirty="0"/>
              <a:t> </a:t>
            </a:r>
            <a:r>
              <a:rPr lang="en-US" dirty="0" err="1"/>
              <a:t>tạo</a:t>
            </a:r>
            <a:r>
              <a:rPr lang="en-US" dirty="0"/>
              <a:t> </a:t>
            </a:r>
            <a:r>
              <a:rPr lang="en-US" dirty="0" err="1"/>
              <a:t>trình</a:t>
            </a:r>
            <a:r>
              <a:rPr lang="en-US" dirty="0"/>
              <a:t> </a:t>
            </a:r>
            <a:r>
              <a:rPr lang="en-US" dirty="0" err="1"/>
              <a:t>điều</a:t>
            </a:r>
            <a:r>
              <a:rPr lang="en-US" dirty="0"/>
              <a:t> </a:t>
            </a:r>
            <a:r>
              <a:rPr lang="en-US" dirty="0" err="1"/>
              <a:t>khiển</a:t>
            </a:r>
            <a:r>
              <a:rPr lang="en-US" dirty="0"/>
              <a:t> Firefox</a:t>
            </a:r>
          </a:p>
          <a:p>
            <a:pPr marL="0" indent="0">
              <a:buNone/>
            </a:pPr>
            <a:r>
              <a:rPr lang="en-US" dirty="0"/>
              <a:t>WebDriver driver = </a:t>
            </a:r>
            <a:r>
              <a:rPr lang="en-US" b="1" dirty="0"/>
              <a:t>new</a:t>
            </a:r>
            <a:r>
              <a:rPr lang="en-US" dirty="0"/>
              <a:t> </a:t>
            </a:r>
            <a:r>
              <a:rPr lang="en-US" dirty="0" err="1"/>
              <a:t>FirefoxDriver</a:t>
            </a:r>
            <a:r>
              <a:rPr lang="en-US" dirty="0"/>
              <a:t>();</a:t>
            </a:r>
          </a:p>
          <a:p>
            <a:pPr marL="0" indent="0">
              <a:buNone/>
            </a:pPr>
            <a:r>
              <a:rPr lang="en-US" dirty="0"/>
              <a:t>- </a:t>
            </a:r>
            <a:r>
              <a:rPr lang="en-US" dirty="0" err="1"/>
              <a:t>Mở</a:t>
            </a:r>
            <a:r>
              <a:rPr lang="en-US" dirty="0"/>
              <a:t> </a:t>
            </a:r>
            <a:r>
              <a:rPr lang="en-US" dirty="0" err="1"/>
              <a:t>trình</a:t>
            </a:r>
            <a:r>
              <a:rPr lang="en-US" dirty="0"/>
              <a:t> </a:t>
            </a:r>
            <a:r>
              <a:rPr lang="en-US" dirty="0" err="1"/>
              <a:t>duyệt</a:t>
            </a:r>
            <a:endParaRPr lang="en-US" dirty="0"/>
          </a:p>
          <a:p>
            <a:pPr marL="0" indent="0">
              <a:buNone/>
            </a:pPr>
            <a:r>
              <a:rPr lang="en-US" dirty="0" err="1"/>
              <a:t>driver.navigate</a:t>
            </a:r>
            <a:r>
              <a:rPr lang="en-US" dirty="0"/>
              <a:t>().to("https://shopee.vn");</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4.</a:t>
            </a:r>
            <a:r>
              <a:rPr lang="vi-VN"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Giải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thích</a:t>
            </a:r>
            <a:r>
              <a:rPr lang="en-US" sz="2600" b="1" dirty="0">
                <a:latin typeface="Cambria" panose="02040503050406030204" pitchFamily="18" charset="0"/>
                <a:ea typeface="Cambria" panose="02040503050406030204" pitchFamily="18" charset="0"/>
              </a:rPr>
              <a:t> code </a:t>
            </a:r>
            <a:r>
              <a:rPr lang="en-US" sz="2600" b="1" dirty="0" err="1">
                <a:latin typeface="Cambria" panose="02040503050406030204" pitchFamily="18" charset="0"/>
                <a:ea typeface="Cambria" panose="02040503050406030204" pitchFamily="18" charset="0"/>
              </a:rPr>
              <a:t>chính</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Tree>
    <p:extLst>
      <p:ext uri="{BB962C8B-B14F-4D97-AF65-F5344CB8AC3E}">
        <p14:creationId xmlns:p14="http://schemas.microsoft.com/office/powerpoint/2010/main" val="29261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567731"/>
            <a:ext cx="11100816" cy="3465588"/>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5 Full code</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pic>
        <p:nvPicPr>
          <p:cNvPr id="2" name="Picture 1">
            <a:extLst>
              <a:ext uri="{FF2B5EF4-FFF2-40B4-BE49-F238E27FC236}">
                <a16:creationId xmlns:a16="http://schemas.microsoft.com/office/drawing/2014/main" id="{39F8B481-A6D6-47DD-8334-67FD03354029}"/>
              </a:ext>
            </a:extLst>
          </p:cNvPr>
          <p:cNvPicPr>
            <a:picLocks noChangeAspect="1"/>
          </p:cNvPicPr>
          <p:nvPr/>
        </p:nvPicPr>
        <p:blipFill>
          <a:blip r:embed="rId2"/>
          <a:stretch>
            <a:fillRect/>
          </a:stretch>
        </p:blipFill>
        <p:spPr>
          <a:xfrm>
            <a:off x="1570363" y="1806911"/>
            <a:ext cx="8872153" cy="2987227"/>
          </a:xfrm>
          <a:prstGeom prst="rect">
            <a:avLst/>
          </a:prstGeom>
        </p:spPr>
      </p:pic>
    </p:spTree>
    <p:extLst>
      <p:ext uri="{BB962C8B-B14F-4D97-AF65-F5344CB8AC3E}">
        <p14:creationId xmlns:p14="http://schemas.microsoft.com/office/powerpoint/2010/main" val="156621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C3118C-3798-48BE-838F-7364D909BC37}"/>
              </a:ext>
            </a:extLst>
          </p:cNvPr>
          <p:cNvPicPr>
            <a:picLocks noChangeAspect="1"/>
          </p:cNvPicPr>
          <p:nvPr/>
        </p:nvPicPr>
        <p:blipFill rotWithShape="1">
          <a:blip r:embed="rId2"/>
          <a:srcRect l="2782" t="2397" b="2397"/>
          <a:stretch/>
        </p:blipFill>
        <p:spPr>
          <a:xfrm>
            <a:off x="0" y="774357"/>
            <a:ext cx="6096000" cy="6083644"/>
          </a:xfrm>
          <a:prstGeom prst="rect">
            <a:avLst/>
          </a:prstGeom>
        </p:spPr>
      </p:pic>
      <p:grpSp>
        <p:nvGrpSpPr>
          <p:cNvPr id="7" name="Group 2">
            <a:extLst>
              <a:ext uri="{FF2B5EF4-FFF2-40B4-BE49-F238E27FC236}">
                <a16:creationId xmlns:a16="http://schemas.microsoft.com/office/drawing/2014/main" id="{DAB491C3-2802-481B-93EA-AD7B32FBB402}"/>
              </a:ext>
            </a:extLst>
          </p:cNvPr>
          <p:cNvGrpSpPr/>
          <p:nvPr/>
        </p:nvGrpSpPr>
        <p:grpSpPr>
          <a:xfrm>
            <a:off x="8690919" y="-2735992"/>
            <a:ext cx="2186730" cy="615893"/>
            <a:chOff x="0" y="0"/>
            <a:chExt cx="2592095" cy="162211"/>
          </a:xfrm>
        </p:grpSpPr>
        <p:sp>
          <p:nvSpPr>
            <p:cNvPr id="8" name="Freeform 3">
              <a:extLst>
                <a:ext uri="{FF2B5EF4-FFF2-40B4-BE49-F238E27FC236}">
                  <a16:creationId xmlns:a16="http://schemas.microsoft.com/office/drawing/2014/main" id="{0CC944E8-0BCE-419B-BD91-F18349284C6C}"/>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9" name="TextBox 4">
              <a:extLst>
                <a:ext uri="{FF2B5EF4-FFF2-40B4-BE49-F238E27FC236}">
                  <a16:creationId xmlns:a16="http://schemas.microsoft.com/office/drawing/2014/main" id="{5ABCF12E-E19A-4910-8D29-100F403D359F}"/>
                </a:ext>
              </a:extLst>
            </p:cNvPr>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10" name="Group 6">
            <a:extLst>
              <a:ext uri="{FF2B5EF4-FFF2-40B4-BE49-F238E27FC236}">
                <a16:creationId xmlns:a16="http://schemas.microsoft.com/office/drawing/2014/main" id="{20334EAB-5FC3-4BEE-9CF8-A828269C672B}"/>
              </a:ext>
            </a:extLst>
          </p:cNvPr>
          <p:cNvGrpSpPr/>
          <p:nvPr/>
        </p:nvGrpSpPr>
        <p:grpSpPr>
          <a:xfrm>
            <a:off x="156519" y="-2735992"/>
            <a:ext cx="484824" cy="596049"/>
            <a:chOff x="0" y="0"/>
            <a:chExt cx="1536012" cy="156984"/>
          </a:xfrm>
        </p:grpSpPr>
        <p:sp>
          <p:nvSpPr>
            <p:cNvPr id="11" name="Freeform 7">
              <a:extLst>
                <a:ext uri="{FF2B5EF4-FFF2-40B4-BE49-F238E27FC236}">
                  <a16:creationId xmlns:a16="http://schemas.microsoft.com/office/drawing/2014/main" id="{15D49659-DA4D-4724-86DC-1F1BD74844C5}"/>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12" name="TextBox 8">
              <a:extLst>
                <a:ext uri="{FF2B5EF4-FFF2-40B4-BE49-F238E27FC236}">
                  <a16:creationId xmlns:a16="http://schemas.microsoft.com/office/drawing/2014/main" id="{F35FB002-ECFD-4962-BF70-349EA3973B0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3" name="Group 9">
            <a:extLst>
              <a:ext uri="{FF2B5EF4-FFF2-40B4-BE49-F238E27FC236}">
                <a16:creationId xmlns:a16="http://schemas.microsoft.com/office/drawing/2014/main" id="{D5348FA8-B562-4FB8-B7A8-FC4869432C76}"/>
              </a:ext>
            </a:extLst>
          </p:cNvPr>
          <p:cNvGrpSpPr/>
          <p:nvPr/>
        </p:nvGrpSpPr>
        <p:grpSpPr>
          <a:xfrm>
            <a:off x="0" y="5673266"/>
            <a:ext cx="1820562" cy="596049"/>
            <a:chOff x="0" y="0"/>
            <a:chExt cx="1536012" cy="156984"/>
          </a:xfrm>
        </p:grpSpPr>
        <p:sp>
          <p:nvSpPr>
            <p:cNvPr id="14" name="Freeform 10">
              <a:extLst>
                <a:ext uri="{FF2B5EF4-FFF2-40B4-BE49-F238E27FC236}">
                  <a16:creationId xmlns:a16="http://schemas.microsoft.com/office/drawing/2014/main" id="{CE4C6A24-703D-41C8-9699-2E442BA28357}"/>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5" name="TextBox 11">
              <a:extLst>
                <a:ext uri="{FF2B5EF4-FFF2-40B4-BE49-F238E27FC236}">
                  <a16:creationId xmlns:a16="http://schemas.microsoft.com/office/drawing/2014/main" id="{3DE5EF9A-FA69-4048-9BF6-606F34E84D9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6" name="Group 12">
            <a:extLst>
              <a:ext uri="{FF2B5EF4-FFF2-40B4-BE49-F238E27FC236}">
                <a16:creationId xmlns:a16="http://schemas.microsoft.com/office/drawing/2014/main" id="{EF400BC5-B23F-49E9-B2C2-54F5CC78C24E}"/>
              </a:ext>
            </a:extLst>
          </p:cNvPr>
          <p:cNvGrpSpPr/>
          <p:nvPr/>
        </p:nvGrpSpPr>
        <p:grpSpPr>
          <a:xfrm>
            <a:off x="8773296" y="5673266"/>
            <a:ext cx="3418703" cy="576205"/>
            <a:chOff x="0" y="0"/>
            <a:chExt cx="2517855" cy="135474"/>
          </a:xfrm>
        </p:grpSpPr>
        <p:sp>
          <p:nvSpPr>
            <p:cNvPr id="17" name="Freeform 13">
              <a:extLst>
                <a:ext uri="{FF2B5EF4-FFF2-40B4-BE49-F238E27FC236}">
                  <a16:creationId xmlns:a16="http://schemas.microsoft.com/office/drawing/2014/main" id="{1FD6ECEC-33A0-4744-8D46-867B7A8928B4}"/>
                </a:ext>
              </a:extLst>
            </p:cNvPr>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8" name="TextBox 14">
              <a:extLst>
                <a:ext uri="{FF2B5EF4-FFF2-40B4-BE49-F238E27FC236}">
                  <a16:creationId xmlns:a16="http://schemas.microsoft.com/office/drawing/2014/main" id="{C6F8A51B-5070-4633-B540-703BDCB81378}"/>
                </a:ext>
              </a:extLst>
            </p:cNvPr>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9" name="Group 6">
            <a:extLst>
              <a:ext uri="{FF2B5EF4-FFF2-40B4-BE49-F238E27FC236}">
                <a16:creationId xmlns:a16="http://schemas.microsoft.com/office/drawing/2014/main" id="{1773D17D-6368-44FD-8129-62B8218CE1D8}"/>
              </a:ext>
            </a:extLst>
          </p:cNvPr>
          <p:cNvGrpSpPr/>
          <p:nvPr/>
        </p:nvGrpSpPr>
        <p:grpSpPr>
          <a:xfrm>
            <a:off x="0" y="1981575"/>
            <a:ext cx="1820562" cy="596049"/>
            <a:chOff x="0" y="0"/>
            <a:chExt cx="1536012" cy="156984"/>
          </a:xfrm>
        </p:grpSpPr>
        <p:sp>
          <p:nvSpPr>
            <p:cNvPr id="20" name="Freeform 7">
              <a:extLst>
                <a:ext uri="{FF2B5EF4-FFF2-40B4-BE49-F238E27FC236}">
                  <a16:creationId xmlns:a16="http://schemas.microsoft.com/office/drawing/2014/main" id="{F055DE66-0150-4EE2-AE82-6320F20C925E}"/>
                </a:ext>
              </a:extLst>
            </p:cNvPr>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21" name="TextBox 8">
              <a:extLst>
                <a:ext uri="{FF2B5EF4-FFF2-40B4-BE49-F238E27FC236}">
                  <a16:creationId xmlns:a16="http://schemas.microsoft.com/office/drawing/2014/main" id="{67188CA7-E08C-4507-9244-7ADD8F0A40D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2" name="Group 2">
            <a:extLst>
              <a:ext uri="{FF2B5EF4-FFF2-40B4-BE49-F238E27FC236}">
                <a16:creationId xmlns:a16="http://schemas.microsoft.com/office/drawing/2014/main" id="{EFE6CC47-D20F-4EFB-8FA8-00267A4E0D9B}"/>
              </a:ext>
            </a:extLst>
          </p:cNvPr>
          <p:cNvGrpSpPr/>
          <p:nvPr/>
        </p:nvGrpSpPr>
        <p:grpSpPr>
          <a:xfrm>
            <a:off x="6952735" y="1023040"/>
            <a:ext cx="5239265" cy="1564505"/>
            <a:chOff x="-84159" y="-249841"/>
            <a:chExt cx="2676254" cy="412052"/>
          </a:xfrm>
        </p:grpSpPr>
        <p:sp>
          <p:nvSpPr>
            <p:cNvPr id="23" name="Freeform 3">
              <a:extLst>
                <a:ext uri="{FF2B5EF4-FFF2-40B4-BE49-F238E27FC236}">
                  <a16:creationId xmlns:a16="http://schemas.microsoft.com/office/drawing/2014/main" id="{A5C7EC51-FCAC-4D75-90BE-E2340351C71D}"/>
                </a:ext>
              </a:extLst>
            </p:cNvPr>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24" name="TextBox 4">
              <a:extLst>
                <a:ext uri="{FF2B5EF4-FFF2-40B4-BE49-F238E27FC236}">
                  <a16:creationId xmlns:a16="http://schemas.microsoft.com/office/drawing/2014/main" id="{4BA1C05D-277F-4FFC-A1A1-CC7FC5091501}"/>
                </a:ext>
              </a:extLst>
            </p:cNvPr>
            <p:cNvSpPr txBox="1"/>
            <p:nvPr/>
          </p:nvSpPr>
          <p:spPr>
            <a:xfrm>
              <a:off x="-84159" y="-249841"/>
              <a:ext cx="2563358" cy="162211"/>
            </a:xfrm>
            <a:prstGeom prst="rect">
              <a:avLst/>
            </a:prstGeom>
          </p:spPr>
          <p:txBody>
            <a:bodyPr lIns="50800" tIns="50800" rIns="50800" bIns="50800" rtlCol="0" anchor="ctr"/>
            <a:lstStyle/>
            <a:p>
              <a:pPr algn="ctr">
                <a:lnSpc>
                  <a:spcPts val="2940"/>
                </a:lnSpc>
              </a:pPr>
              <a:r>
                <a:rPr lang="en-US" sz="2100" dirty="0">
                  <a:solidFill>
                    <a:srgbClr val="2C434E"/>
                  </a:solidFill>
                  <a:latin typeface="Noto Sans Bold"/>
                </a:rPr>
                <a:t>Khoa </a:t>
              </a:r>
              <a:r>
                <a:rPr lang="en-US" sz="2100" dirty="0" err="1">
                  <a:solidFill>
                    <a:srgbClr val="2C434E"/>
                  </a:solidFill>
                  <a:latin typeface="Noto Sans Bold"/>
                </a:rPr>
                <a:t>Công</a:t>
              </a:r>
              <a:r>
                <a:rPr lang="en-US" sz="2100" dirty="0">
                  <a:solidFill>
                    <a:srgbClr val="2C434E"/>
                  </a:solidFill>
                  <a:latin typeface="Noto Sans Bold"/>
                </a:rPr>
                <a:t> </a:t>
              </a:r>
              <a:r>
                <a:rPr lang="en-US" sz="2100" dirty="0" err="1">
                  <a:solidFill>
                    <a:srgbClr val="2C434E"/>
                  </a:solidFill>
                  <a:latin typeface="Noto Sans Bold"/>
                </a:rPr>
                <a:t>nghệ</a:t>
              </a:r>
              <a:r>
                <a:rPr lang="en-US" sz="2100" dirty="0">
                  <a:solidFill>
                    <a:srgbClr val="2C434E"/>
                  </a:solidFill>
                  <a:latin typeface="Noto Sans Bold"/>
                </a:rPr>
                <a:t> </a:t>
              </a:r>
              <a:r>
                <a:rPr lang="en-US" sz="2100" dirty="0" err="1">
                  <a:solidFill>
                    <a:srgbClr val="2C434E"/>
                  </a:solidFill>
                  <a:latin typeface="Noto Sans Bold"/>
                </a:rPr>
                <a:t>thông</a:t>
              </a:r>
              <a:r>
                <a:rPr lang="en-US" sz="2100" dirty="0">
                  <a:solidFill>
                    <a:srgbClr val="2C434E"/>
                  </a:solidFill>
                  <a:latin typeface="Noto Sans Bold"/>
                </a:rPr>
                <a:t> tin</a:t>
              </a:r>
            </a:p>
          </p:txBody>
        </p:sp>
      </p:grpSp>
      <p:sp>
        <p:nvSpPr>
          <p:cNvPr id="25" name="TextBox 15">
            <a:extLst>
              <a:ext uri="{FF2B5EF4-FFF2-40B4-BE49-F238E27FC236}">
                <a16:creationId xmlns:a16="http://schemas.microsoft.com/office/drawing/2014/main" id="{BA1FF216-A0B4-4DE8-A714-60F16317CB6C}"/>
              </a:ext>
            </a:extLst>
          </p:cNvPr>
          <p:cNvSpPr txBox="1"/>
          <p:nvPr/>
        </p:nvSpPr>
        <p:spPr>
          <a:xfrm>
            <a:off x="6783125" y="1971652"/>
            <a:ext cx="5492661" cy="1026884"/>
          </a:xfrm>
          <a:prstGeom prst="rect">
            <a:avLst/>
          </a:prstGeom>
        </p:spPr>
        <p:txBody>
          <a:bodyPr wrap="square" lIns="0" tIns="0" rIns="0" bIns="0" rtlCol="0" anchor="t">
            <a:spAutoFit/>
          </a:bodyPr>
          <a:lstStyle/>
          <a:p>
            <a:pPr marL="0" lvl="0" indent="0" algn="ctr">
              <a:lnSpc>
                <a:spcPts val="9267"/>
              </a:lnSpc>
              <a:spcBef>
                <a:spcPct val="0"/>
              </a:spcBef>
            </a:pPr>
            <a:r>
              <a:rPr lang="en-US" sz="4000" dirty="0">
                <a:solidFill>
                  <a:srgbClr val="12222B"/>
                </a:solidFill>
                <a:latin typeface="Open Sans Bold"/>
              </a:rPr>
              <a:t>T</a:t>
            </a:r>
            <a:r>
              <a:rPr lang="en-US" sz="4000" u="none" dirty="0">
                <a:solidFill>
                  <a:srgbClr val="12222B"/>
                </a:solidFill>
                <a:latin typeface="Open Sans Bold"/>
              </a:rPr>
              <a:t>hanks for watching</a:t>
            </a:r>
          </a:p>
        </p:txBody>
      </p:sp>
      <p:sp>
        <p:nvSpPr>
          <p:cNvPr id="26" name="TextBox 16">
            <a:extLst>
              <a:ext uri="{FF2B5EF4-FFF2-40B4-BE49-F238E27FC236}">
                <a16:creationId xmlns:a16="http://schemas.microsoft.com/office/drawing/2014/main" id="{9BDE9B5E-DCAC-4EE3-8C64-1F152924E313}"/>
              </a:ext>
            </a:extLst>
          </p:cNvPr>
          <p:cNvSpPr txBox="1"/>
          <p:nvPr/>
        </p:nvSpPr>
        <p:spPr>
          <a:xfrm>
            <a:off x="6866912" y="3768656"/>
            <a:ext cx="5325088" cy="1265283"/>
          </a:xfrm>
          <a:prstGeom prst="rect">
            <a:avLst/>
          </a:prstGeom>
        </p:spPr>
        <p:txBody>
          <a:bodyPr lIns="0" tIns="0" rIns="0" bIns="0" rtlCol="0" anchor="t">
            <a:spAutoFit/>
          </a:bodyPr>
          <a:lstStyle/>
          <a:p>
            <a:pPr marL="0" lvl="0" indent="0" algn="ctr">
              <a:lnSpc>
                <a:spcPts val="3359"/>
              </a:lnSpc>
              <a:spcBef>
                <a:spcPct val="0"/>
              </a:spcBef>
            </a:pPr>
            <a:r>
              <a:rPr lang="en-US" sz="2000" i="1" u="none" dirty="0" err="1">
                <a:solidFill>
                  <a:srgbClr val="000000"/>
                </a:solidFill>
                <a:latin typeface="Noto Sans"/>
              </a:rPr>
              <a:t>Giảng</a:t>
            </a:r>
            <a:r>
              <a:rPr lang="en-US" sz="2000" i="1" u="none" dirty="0">
                <a:solidFill>
                  <a:srgbClr val="000000"/>
                </a:solidFill>
                <a:latin typeface="Noto Sans"/>
              </a:rPr>
              <a:t> </a:t>
            </a:r>
            <a:r>
              <a:rPr lang="en-US" sz="2000" i="1" u="none" dirty="0" err="1">
                <a:solidFill>
                  <a:srgbClr val="000000"/>
                </a:solidFill>
                <a:latin typeface="Noto Sans"/>
              </a:rPr>
              <a:t>viên</a:t>
            </a:r>
            <a:r>
              <a:rPr lang="en-US" sz="2000" i="1" u="none" dirty="0">
                <a:solidFill>
                  <a:srgbClr val="000000"/>
                </a:solidFill>
                <a:latin typeface="Noto Sans"/>
              </a:rPr>
              <a:t>: Lê </a:t>
            </a:r>
            <a:r>
              <a:rPr lang="en-US" sz="2000" i="1" u="none" dirty="0" err="1">
                <a:solidFill>
                  <a:srgbClr val="000000"/>
                </a:solidFill>
                <a:latin typeface="Noto Sans"/>
              </a:rPr>
              <a:t>Tuấn</a:t>
            </a:r>
            <a:r>
              <a:rPr lang="en-US" sz="2000" i="1" u="none" dirty="0">
                <a:solidFill>
                  <a:srgbClr val="000000"/>
                </a:solidFill>
                <a:latin typeface="Noto Sans"/>
              </a:rPr>
              <a:t> Anh</a:t>
            </a:r>
          </a:p>
          <a:p>
            <a:pPr marL="0" lvl="0" indent="0" algn="ctr">
              <a:lnSpc>
                <a:spcPts val="3359"/>
              </a:lnSpc>
              <a:spcBef>
                <a:spcPct val="0"/>
              </a:spcBef>
            </a:pPr>
            <a:r>
              <a:rPr lang="en-US" sz="2000" i="1" dirty="0" err="1">
                <a:solidFill>
                  <a:srgbClr val="000000"/>
                </a:solidFill>
                <a:latin typeface="Noto Sans"/>
              </a:rPr>
              <a:t>Bộ</a:t>
            </a:r>
            <a:r>
              <a:rPr lang="en-US" sz="2000" i="1" dirty="0">
                <a:solidFill>
                  <a:srgbClr val="000000"/>
                </a:solidFill>
                <a:latin typeface="Noto Sans"/>
              </a:rPr>
              <a:t> </a:t>
            </a:r>
            <a:r>
              <a:rPr lang="en-US" sz="2000" i="1" dirty="0" err="1">
                <a:solidFill>
                  <a:srgbClr val="000000"/>
                </a:solidFill>
                <a:latin typeface="Noto Sans"/>
              </a:rPr>
              <a:t>môn</a:t>
            </a:r>
            <a:r>
              <a:rPr lang="en-US" sz="2000" i="1" dirty="0">
                <a:solidFill>
                  <a:srgbClr val="000000"/>
                </a:solidFill>
                <a:latin typeface="Noto Sans"/>
              </a:rPr>
              <a:t>: </a:t>
            </a:r>
            <a:r>
              <a:rPr lang="en-US" sz="2000" i="1" dirty="0" err="1">
                <a:solidFill>
                  <a:srgbClr val="000000"/>
                </a:solidFill>
                <a:latin typeface="Noto Sans"/>
              </a:rPr>
              <a:t>Công</a:t>
            </a:r>
            <a:r>
              <a:rPr lang="en-US" sz="2000" i="1" dirty="0">
                <a:solidFill>
                  <a:srgbClr val="000000"/>
                </a:solidFill>
                <a:latin typeface="Noto Sans"/>
              </a:rPr>
              <a:t> </a:t>
            </a:r>
            <a:r>
              <a:rPr lang="en-US" sz="2000" i="1" dirty="0" err="1">
                <a:solidFill>
                  <a:srgbClr val="000000"/>
                </a:solidFill>
                <a:latin typeface="Noto Sans"/>
              </a:rPr>
              <a:t>nghệ</a:t>
            </a:r>
            <a:r>
              <a:rPr lang="en-US" sz="2000" i="1" dirty="0">
                <a:solidFill>
                  <a:srgbClr val="000000"/>
                </a:solidFill>
                <a:latin typeface="Noto Sans"/>
              </a:rPr>
              <a:t> </a:t>
            </a:r>
            <a:r>
              <a:rPr lang="en-US" sz="2000" i="1" dirty="0" err="1">
                <a:solidFill>
                  <a:srgbClr val="000000"/>
                </a:solidFill>
                <a:latin typeface="Noto Sans"/>
              </a:rPr>
              <a:t>phần</a:t>
            </a:r>
            <a:r>
              <a:rPr lang="en-US" sz="2000" i="1" dirty="0">
                <a:solidFill>
                  <a:srgbClr val="000000"/>
                </a:solidFill>
                <a:latin typeface="Noto Sans"/>
              </a:rPr>
              <a:t> </a:t>
            </a:r>
            <a:r>
              <a:rPr lang="en-US" sz="2000" i="1" dirty="0" err="1">
                <a:solidFill>
                  <a:srgbClr val="000000"/>
                </a:solidFill>
                <a:latin typeface="Noto Sans"/>
              </a:rPr>
              <a:t>mềm</a:t>
            </a:r>
            <a:endParaRPr lang="en-US" sz="2000" i="1" dirty="0">
              <a:solidFill>
                <a:srgbClr val="000000"/>
              </a:solidFill>
              <a:latin typeface="Noto Sans"/>
            </a:endParaRPr>
          </a:p>
          <a:p>
            <a:pPr marL="0" lvl="0" indent="0" algn="ctr">
              <a:lnSpc>
                <a:spcPts val="3359"/>
              </a:lnSpc>
              <a:spcBef>
                <a:spcPct val="0"/>
              </a:spcBef>
            </a:pPr>
            <a:r>
              <a:rPr lang="en-US" sz="2000" i="1" u="none" dirty="0">
                <a:solidFill>
                  <a:srgbClr val="000000"/>
                </a:solidFill>
                <a:latin typeface="Noto Sans"/>
              </a:rPr>
              <a:t>Account: AnhLT</a:t>
            </a:r>
            <a:r>
              <a:rPr lang="en-US" sz="2000" i="1" dirty="0">
                <a:solidFill>
                  <a:srgbClr val="000000"/>
                </a:solidFill>
                <a:latin typeface="Noto Sans"/>
              </a:rPr>
              <a:t>2@eaut.edu.vn</a:t>
            </a:r>
            <a:r>
              <a:rPr lang="en-US" sz="2000" i="1" u="none" dirty="0">
                <a:solidFill>
                  <a:srgbClr val="000000"/>
                </a:solidFill>
                <a:latin typeface="Noto Sans"/>
              </a:rPr>
              <a:t> </a:t>
            </a:r>
          </a:p>
        </p:txBody>
      </p:sp>
    </p:spTree>
    <p:extLst>
      <p:ext uri="{BB962C8B-B14F-4D97-AF65-F5344CB8AC3E}">
        <p14:creationId xmlns:p14="http://schemas.microsoft.com/office/powerpoint/2010/main" val="32144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5DF94-CCA2-C377-9249-33CB6FD2EF90}"/>
              </a:ext>
            </a:extLst>
          </p:cNvPr>
          <p:cNvSpPr>
            <a:spLocks noGrp="1"/>
          </p:cNvSpPr>
          <p:nvPr>
            <p:ph type="title"/>
          </p:nvPr>
        </p:nvSpPr>
        <p:spPr>
          <a:xfrm>
            <a:off x="418289" y="121512"/>
            <a:ext cx="10695758" cy="644123"/>
          </a:xfrm>
        </p:spPr>
        <p:txBody>
          <a:bodyPr/>
          <a:lstStyle/>
          <a:p>
            <a:r>
              <a:rPr lang="en-GB" dirty="0"/>
              <a:t>NỘI DUNG THỰC HÀNH</a:t>
            </a:r>
          </a:p>
        </p:txBody>
      </p:sp>
      <p:sp>
        <p:nvSpPr>
          <p:cNvPr id="4" name="Content Placeholder 3">
            <a:extLst>
              <a:ext uri="{FF2B5EF4-FFF2-40B4-BE49-F238E27FC236}">
                <a16:creationId xmlns:a16="http://schemas.microsoft.com/office/drawing/2014/main" id="{18AA3744-609E-5AEC-D0A9-C1172BF6A422}"/>
              </a:ext>
            </a:extLst>
          </p:cNvPr>
          <p:cNvSpPr>
            <a:spLocks noGrp="1"/>
          </p:cNvSpPr>
          <p:nvPr>
            <p:ph sz="quarter" idx="13"/>
          </p:nvPr>
        </p:nvSpPr>
        <p:spPr>
          <a:xfrm>
            <a:off x="418289" y="1057498"/>
            <a:ext cx="11400098" cy="5434866"/>
          </a:xfrm>
        </p:spPr>
        <p:txBody>
          <a:bodyPr/>
          <a:lstStyle/>
          <a:p>
            <a:pPr marL="457200" indent="-457200">
              <a:lnSpc>
                <a:spcPct val="130000"/>
              </a:lnSpc>
              <a:spcBef>
                <a:spcPts val="600"/>
              </a:spcBef>
              <a:buFont typeface="+mj-lt"/>
              <a:buAutoNum type="arabicPeriod"/>
            </a:pPr>
            <a:r>
              <a:rPr lang="de-DE" b="1" dirty="0">
                <a:solidFill>
                  <a:schemeClr val="tx1"/>
                </a:solidFill>
              </a:rPr>
              <a:t>Gi</a:t>
            </a:r>
            <a:r>
              <a:rPr lang="en-US" b="1" dirty="0" err="1"/>
              <a:t>ới</a:t>
            </a:r>
            <a:r>
              <a:rPr lang="en-US" b="1" dirty="0"/>
              <a:t> </a:t>
            </a:r>
            <a:r>
              <a:rPr lang="en-US" b="1" dirty="0" err="1"/>
              <a:t>thiệu</a:t>
            </a:r>
            <a:r>
              <a:rPr lang="en-US" b="1" dirty="0"/>
              <a:t> </a:t>
            </a:r>
            <a:r>
              <a:rPr lang="en-US" b="1" dirty="0" err="1"/>
              <a:t>kiểm</a:t>
            </a:r>
            <a:r>
              <a:rPr lang="en-US" b="1" dirty="0"/>
              <a:t> </a:t>
            </a:r>
            <a:r>
              <a:rPr lang="en-US" b="1" dirty="0" err="1"/>
              <a:t>thử</a:t>
            </a:r>
            <a:r>
              <a:rPr lang="en-US" b="1" dirty="0"/>
              <a:t> </a:t>
            </a:r>
            <a:r>
              <a:rPr lang="en-US" b="1" dirty="0" err="1"/>
              <a:t>tự</a:t>
            </a:r>
            <a:r>
              <a:rPr lang="en-US" b="1" dirty="0"/>
              <a:t> </a:t>
            </a:r>
            <a:r>
              <a:rPr lang="en-US" b="1" dirty="0" err="1"/>
              <a:t>động</a:t>
            </a:r>
            <a:r>
              <a:rPr lang="en-US" b="1" dirty="0"/>
              <a:t> </a:t>
            </a:r>
            <a:r>
              <a:rPr lang="en-US" b="1" dirty="0" err="1"/>
              <a:t>và</a:t>
            </a:r>
            <a:r>
              <a:rPr lang="en-US" b="1" dirty="0"/>
              <a:t> </a:t>
            </a:r>
            <a:r>
              <a:rPr lang="en-US" b="1" dirty="0" err="1"/>
              <a:t>công</a:t>
            </a:r>
            <a:r>
              <a:rPr lang="en-US" b="1" dirty="0"/>
              <a:t> </a:t>
            </a:r>
            <a:r>
              <a:rPr lang="en-US" b="1" dirty="0" err="1"/>
              <a:t>cụ</a:t>
            </a:r>
            <a:r>
              <a:rPr lang="en-US" b="1" dirty="0"/>
              <a:t> Selenium</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Tổng quan Selenium và s</a:t>
            </a:r>
            <a:r>
              <a:rPr lang="en-US" b="1" dirty="0"/>
              <a:t>ử </a:t>
            </a:r>
            <a:r>
              <a:rPr lang="en-US" b="1" dirty="0" err="1"/>
              <a:t>dụng</a:t>
            </a:r>
            <a:r>
              <a:rPr lang="en-US" b="1" dirty="0"/>
              <a:t> selenium IDE</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Cài đặt môi tr</a:t>
            </a:r>
            <a:r>
              <a:rPr lang="en-US" b="1" dirty="0" err="1">
                <a:solidFill>
                  <a:schemeClr val="tx1"/>
                </a:solidFill>
              </a:rPr>
              <a:t>ư</a:t>
            </a:r>
            <a:r>
              <a:rPr lang="en-US" b="1" dirty="0" err="1"/>
              <a:t>ờng</a:t>
            </a:r>
            <a:r>
              <a:rPr lang="en-US" b="1" dirty="0"/>
              <a:t> </a:t>
            </a:r>
            <a:r>
              <a:rPr lang="en-US" b="1" dirty="0" err="1"/>
              <a:t>và</a:t>
            </a:r>
            <a:r>
              <a:rPr lang="en-US" b="1" dirty="0"/>
              <a:t> </a:t>
            </a:r>
            <a:r>
              <a:rPr lang="en-US" b="1" dirty="0" err="1"/>
              <a:t>chạy</a:t>
            </a:r>
            <a:r>
              <a:rPr lang="en-US" b="1" dirty="0"/>
              <a:t> test </a:t>
            </a:r>
            <a:r>
              <a:rPr lang="en-US" b="1" dirty="0" err="1"/>
              <a:t>đầu</a:t>
            </a:r>
            <a:r>
              <a:rPr lang="en-US" b="1" dirty="0"/>
              <a:t> </a:t>
            </a:r>
            <a:r>
              <a:rPr lang="en-US" b="1" dirty="0" err="1"/>
              <a:t>tiên</a:t>
            </a:r>
            <a:r>
              <a:rPr lang="en-US" b="1" dirty="0"/>
              <a:t> </a:t>
            </a:r>
            <a:r>
              <a:rPr lang="en-US" b="1" dirty="0" err="1"/>
              <a:t>với</a:t>
            </a:r>
            <a:r>
              <a:rPr lang="en-US" b="1" dirty="0"/>
              <a:t> selenium WebDriver</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T</a:t>
            </a:r>
            <a:r>
              <a:rPr lang="vi-VN" b="1" dirty="0">
                <a:solidFill>
                  <a:schemeClr val="tx1"/>
                </a:solidFill>
              </a:rPr>
              <a:t>ư</a:t>
            </a:r>
            <a:r>
              <a:rPr lang="en-US" b="1" dirty="0" err="1"/>
              <a:t>ơng</a:t>
            </a:r>
            <a:r>
              <a:rPr lang="en-US" b="1" dirty="0"/>
              <a:t> </a:t>
            </a:r>
            <a:r>
              <a:rPr lang="en-US" b="1" dirty="0" err="1"/>
              <a:t>tác</a:t>
            </a:r>
            <a:r>
              <a:rPr lang="en-US" b="1" dirty="0"/>
              <a:t> </a:t>
            </a:r>
            <a:r>
              <a:rPr lang="en-US" b="1" dirty="0" err="1"/>
              <a:t>với</a:t>
            </a:r>
            <a:r>
              <a:rPr lang="en-US" b="1" dirty="0"/>
              <a:t> </a:t>
            </a:r>
            <a:r>
              <a:rPr lang="en-US" b="1" dirty="0" err="1"/>
              <a:t>phần</a:t>
            </a:r>
            <a:r>
              <a:rPr lang="en-US" b="1" dirty="0"/>
              <a:t> </a:t>
            </a:r>
            <a:r>
              <a:rPr lang="en-US" b="1" dirty="0" err="1"/>
              <a:t>tử</a:t>
            </a:r>
            <a:r>
              <a:rPr lang="en-US" b="1" dirty="0"/>
              <a:t> Web</a:t>
            </a:r>
            <a:endParaRPr lang="de-DE" b="1" dirty="0">
              <a:solidFill>
                <a:schemeClr val="tx1"/>
              </a:solidFill>
            </a:endParaRPr>
          </a:p>
          <a:p>
            <a:pPr marL="457200" indent="-457200">
              <a:lnSpc>
                <a:spcPct val="130000"/>
              </a:lnSpc>
              <a:spcBef>
                <a:spcPts val="600"/>
              </a:spcBef>
              <a:buFont typeface="+mj-lt"/>
              <a:buAutoNum type="arabicPeriod"/>
            </a:pPr>
            <a:r>
              <a:rPr lang="de-DE" b="1" dirty="0">
                <a:solidFill>
                  <a:schemeClr val="tx1"/>
                </a:solidFill>
              </a:rPr>
              <a:t>Viết test case đ</a:t>
            </a:r>
            <a:r>
              <a:rPr lang="vi-VN" b="1" dirty="0">
                <a:solidFill>
                  <a:schemeClr val="tx1"/>
                </a:solidFill>
              </a:rPr>
              <a:t>ơ</a:t>
            </a:r>
            <a:r>
              <a:rPr lang="en-US" b="1" dirty="0">
                <a:solidFill>
                  <a:schemeClr val="tx1"/>
                </a:solidFill>
              </a:rPr>
              <a:t>n </a:t>
            </a:r>
            <a:r>
              <a:rPr lang="en-US" b="1" dirty="0" err="1">
                <a:solidFill>
                  <a:schemeClr val="tx1"/>
                </a:solidFill>
              </a:rPr>
              <a:t>giản</a:t>
            </a:r>
            <a:r>
              <a:rPr lang="en-US" b="1" dirty="0">
                <a:solidFill>
                  <a:schemeClr val="tx1"/>
                </a:solidFill>
              </a:rPr>
              <a:t> </a:t>
            </a:r>
            <a:r>
              <a:rPr lang="en-US" b="1" dirty="0" err="1">
                <a:solidFill>
                  <a:schemeClr val="tx1"/>
                </a:solidFill>
              </a:rPr>
              <a:t>hoàn</a:t>
            </a:r>
            <a:r>
              <a:rPr lang="en-US" b="1" dirty="0">
                <a:solidFill>
                  <a:schemeClr val="tx1"/>
                </a:solidFill>
              </a:rPr>
              <a:t> </a:t>
            </a:r>
            <a:r>
              <a:rPr lang="en-US" b="1" dirty="0" err="1">
                <a:solidFill>
                  <a:schemeClr val="tx1"/>
                </a:solidFill>
              </a:rPr>
              <a:t>chỉnh</a:t>
            </a:r>
            <a:endParaRPr lang="en-US" b="1" dirty="0">
              <a:solidFill>
                <a:schemeClr val="tx1"/>
              </a:solidFill>
            </a:endParaRPr>
          </a:p>
          <a:p>
            <a:pPr marL="457200" indent="-457200">
              <a:lnSpc>
                <a:spcPct val="130000"/>
              </a:lnSpc>
              <a:spcBef>
                <a:spcPts val="600"/>
              </a:spcBef>
              <a:buFont typeface="+mj-lt"/>
              <a:buAutoNum type="arabicPeriod"/>
            </a:pPr>
            <a:r>
              <a:rPr lang="en-US" b="1" dirty="0" err="1"/>
              <a:t>Tổng</a:t>
            </a:r>
            <a:r>
              <a:rPr lang="en-US" b="1" dirty="0"/>
              <a:t> </a:t>
            </a:r>
            <a:r>
              <a:rPr lang="en-US" b="1" dirty="0" err="1"/>
              <a:t>kết</a:t>
            </a:r>
            <a:r>
              <a:rPr lang="en-US" b="1" dirty="0"/>
              <a:t> </a:t>
            </a:r>
            <a:r>
              <a:rPr lang="en-US" b="1" dirty="0" err="1"/>
              <a:t>và</a:t>
            </a:r>
            <a:r>
              <a:rPr lang="en-US" b="1" dirty="0"/>
              <a:t> </a:t>
            </a:r>
            <a:r>
              <a:rPr lang="en-US" b="1" dirty="0" err="1"/>
              <a:t>hướng</a:t>
            </a:r>
            <a:r>
              <a:rPr lang="en-US" b="1" dirty="0"/>
              <a:t> </a:t>
            </a:r>
            <a:r>
              <a:rPr lang="en-US" b="1" dirty="0" err="1"/>
              <a:t>phát</a:t>
            </a:r>
            <a:r>
              <a:rPr lang="en-US" b="1" dirty="0"/>
              <a:t> </a:t>
            </a:r>
            <a:r>
              <a:rPr lang="en-US" b="1" dirty="0" err="1"/>
              <a:t>triển</a:t>
            </a:r>
            <a:endParaRPr lang="de-DE" b="1" dirty="0">
              <a:solidFill>
                <a:schemeClr val="tx1"/>
              </a:solidFill>
            </a:endParaRPr>
          </a:p>
        </p:txBody>
      </p:sp>
    </p:spTree>
    <p:extLst>
      <p:ext uri="{BB962C8B-B14F-4D97-AF65-F5344CB8AC3E}">
        <p14:creationId xmlns:p14="http://schemas.microsoft.com/office/powerpoint/2010/main" val="25172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149582-27AF-44B9-3AE5-296D00E945B8}"/>
              </a:ext>
            </a:extLst>
          </p:cNvPr>
          <p:cNvSpPr>
            <a:spLocks noGrp="1"/>
          </p:cNvSpPr>
          <p:nvPr>
            <p:ph type="title"/>
          </p:nvPr>
        </p:nvSpPr>
        <p:spPr>
          <a:xfrm>
            <a:off x="403017" y="195674"/>
            <a:ext cx="10377551" cy="463958"/>
          </a:xfrm>
        </p:spPr>
        <p:txBody>
          <a:bodyPr/>
          <a:lstStyle/>
          <a:p>
            <a:r>
              <a:rPr lang="en-GB"/>
              <a:t>MỤC TIÊU</a:t>
            </a:r>
          </a:p>
        </p:txBody>
      </p:sp>
      <p:sp>
        <p:nvSpPr>
          <p:cNvPr id="4" name="Content Placeholder 3">
            <a:extLst>
              <a:ext uri="{FF2B5EF4-FFF2-40B4-BE49-F238E27FC236}">
                <a16:creationId xmlns:a16="http://schemas.microsoft.com/office/drawing/2014/main" id="{AB3DE417-DA10-65D3-A5C0-8D0BC9B1ADA4}"/>
              </a:ext>
            </a:extLst>
          </p:cNvPr>
          <p:cNvSpPr>
            <a:spLocks noGrp="1"/>
          </p:cNvSpPr>
          <p:nvPr>
            <p:ph sz="quarter" idx="13"/>
          </p:nvPr>
        </p:nvSpPr>
        <p:spPr/>
        <p:txBody>
          <a:bodyPr/>
          <a:lstStyle/>
          <a:p>
            <a:pPr marL="0" indent="0">
              <a:buNone/>
            </a:pPr>
            <a:r>
              <a:rPr lang="vi-VN" dirty="0">
                <a:solidFill>
                  <a:schemeClr val="tx1"/>
                </a:solidFill>
              </a:rPr>
              <a:t>Sau bài học này, người học có thể:</a:t>
            </a:r>
          </a:p>
          <a:p>
            <a:pPr marL="457200" indent="-457200">
              <a:buFont typeface="+mj-lt"/>
              <a:buAutoNum type="arabicPeriod"/>
            </a:pPr>
            <a:r>
              <a:rPr lang="en-US" dirty="0" err="1">
                <a:solidFill>
                  <a:schemeClr val="tx1"/>
                </a:solidFill>
              </a:rPr>
              <a:t>Ôn</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kiến</a:t>
            </a:r>
            <a:r>
              <a:rPr lang="en-US" dirty="0">
                <a:solidFill>
                  <a:schemeClr val="tx1"/>
                </a:solidFill>
              </a:rPr>
              <a:t> </a:t>
            </a:r>
            <a:r>
              <a:rPr lang="en-US" dirty="0" err="1">
                <a:solidFill>
                  <a:schemeClr val="tx1"/>
                </a:solidFill>
              </a:rPr>
              <a:t>th</a:t>
            </a:r>
            <a:r>
              <a:rPr lang="en-US" dirty="0" err="1"/>
              <a:t>ức</a:t>
            </a:r>
            <a:r>
              <a:rPr lang="en-US" dirty="0"/>
              <a:t> </a:t>
            </a:r>
            <a:r>
              <a:rPr lang="en-US" dirty="0" err="1"/>
              <a:t>về</a:t>
            </a:r>
            <a:r>
              <a:rPr lang="en-US" dirty="0"/>
              <a:t> </a:t>
            </a:r>
            <a:r>
              <a:rPr lang="en-US" dirty="0" err="1"/>
              <a:t>kiểm</a:t>
            </a:r>
            <a:r>
              <a:rPr lang="en-US" dirty="0"/>
              <a:t> </a:t>
            </a:r>
            <a:r>
              <a:rPr lang="en-US" dirty="0" err="1"/>
              <a:t>thử</a:t>
            </a:r>
            <a:r>
              <a:rPr lang="en-US" dirty="0"/>
              <a:t> </a:t>
            </a:r>
            <a:r>
              <a:rPr lang="en-US" dirty="0" err="1"/>
              <a:t>tự</a:t>
            </a:r>
            <a:r>
              <a:rPr lang="en-US" dirty="0"/>
              <a:t> </a:t>
            </a:r>
            <a:r>
              <a:rPr lang="en-US" dirty="0" err="1"/>
              <a:t>động</a:t>
            </a:r>
            <a:endParaRPr lang="vi-VN" dirty="0">
              <a:solidFill>
                <a:schemeClr val="tx1"/>
              </a:solidFill>
            </a:endParaRPr>
          </a:p>
          <a:p>
            <a:pPr marL="457200" indent="-457200">
              <a:buFont typeface="+mj-lt"/>
              <a:buAutoNum type="arabicPeriod"/>
            </a:pPr>
            <a:r>
              <a:rPr lang="en-US" dirty="0" err="1">
                <a:solidFill>
                  <a:schemeClr val="tx1"/>
                </a:solidFill>
              </a:rPr>
              <a:t>Hiểu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a:t>
            </a:r>
            <a:r>
              <a:rPr lang="en-US" dirty="0" err="1"/>
              <a:t>ử</a:t>
            </a:r>
            <a:r>
              <a:rPr lang="en-US" dirty="0"/>
              <a:t> </a:t>
            </a:r>
            <a:r>
              <a:rPr lang="en-US" dirty="0" err="1"/>
              <a:t>dụng</a:t>
            </a:r>
            <a:r>
              <a:rPr lang="en-US" dirty="0"/>
              <a:t> đ</a:t>
            </a:r>
            <a:r>
              <a:rPr lang="vi-VN" dirty="0"/>
              <a:t>ư</a:t>
            </a:r>
            <a:r>
              <a:rPr lang="en-US" dirty="0" err="1"/>
              <a:t>ợc</a:t>
            </a:r>
            <a:r>
              <a:rPr lang="en-US" dirty="0"/>
              <a:t> tool test selenium</a:t>
            </a:r>
            <a:endParaRPr lang="vi-VN" dirty="0">
              <a:solidFill>
                <a:schemeClr val="tx1"/>
              </a:solidFill>
            </a:endParaRPr>
          </a:p>
          <a:p>
            <a:pPr marL="0" indent="0">
              <a:buNone/>
            </a:pPr>
            <a:endParaRPr lang="vi-VN" dirty="0">
              <a:solidFill>
                <a:schemeClr val="tx1"/>
              </a:solidFill>
            </a:endParaRPr>
          </a:p>
        </p:txBody>
      </p:sp>
    </p:spTree>
    <p:extLst>
      <p:ext uri="{BB962C8B-B14F-4D97-AF65-F5344CB8AC3E}">
        <p14:creationId xmlns:p14="http://schemas.microsoft.com/office/powerpoint/2010/main" val="25343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418289" y="1127838"/>
            <a:ext cx="11400098" cy="5434866"/>
          </a:xfrm>
        </p:spPr>
        <p:txBody>
          <a:bodyPr/>
          <a:lstStyle/>
          <a:p>
            <a:pPr marL="0" indent="0">
              <a:buNone/>
            </a:pPr>
            <a:r>
              <a:rPr lang="en-GB" dirty="0"/>
              <a:t>3</a:t>
            </a:r>
            <a:r>
              <a:rPr lang="en-GB" dirty="0">
                <a:solidFill>
                  <a:schemeClr val="tx1"/>
                </a:solidFill>
              </a:rPr>
              <a:t>.1. </a:t>
            </a:r>
            <a:r>
              <a:rPr lang="en-GB" dirty="0" err="1">
                <a:solidFill>
                  <a:schemeClr val="tx1"/>
                </a:solidFill>
              </a:rPr>
              <a:t>Tổng</a:t>
            </a:r>
            <a:r>
              <a:rPr lang="en-GB" dirty="0">
                <a:solidFill>
                  <a:schemeClr val="tx1"/>
                </a:solidFill>
              </a:rPr>
              <a:t> </a:t>
            </a:r>
            <a:r>
              <a:rPr lang="en-GB" dirty="0" err="1">
                <a:solidFill>
                  <a:schemeClr val="tx1"/>
                </a:solidFill>
              </a:rPr>
              <a:t>quan</a:t>
            </a:r>
            <a:r>
              <a:rPr lang="en-GB" dirty="0">
                <a:solidFill>
                  <a:schemeClr val="tx1"/>
                </a:solidFill>
              </a:rPr>
              <a:t> </a:t>
            </a:r>
            <a:r>
              <a:rPr lang="en-GB" dirty="0" err="1">
                <a:solidFill>
                  <a:schemeClr val="tx1"/>
                </a:solidFill>
              </a:rPr>
              <a:t>về</a:t>
            </a:r>
            <a:r>
              <a:rPr lang="en-GB" dirty="0">
                <a:solidFill>
                  <a:schemeClr val="tx1"/>
                </a:solidFill>
              </a:rPr>
              <a:t> Selenium </a:t>
            </a:r>
            <a:r>
              <a:rPr lang="en-US" dirty="0"/>
              <a:t>WebDriver</a:t>
            </a:r>
          </a:p>
          <a:p>
            <a:pPr marL="0" indent="0">
              <a:buNone/>
            </a:pPr>
            <a:r>
              <a:rPr lang="en-US" dirty="0">
                <a:solidFill>
                  <a:schemeClr val="tx1"/>
                </a:solidFill>
              </a:rPr>
              <a:t>3.2. </a:t>
            </a:r>
            <a:r>
              <a:rPr lang="en-US" dirty="0"/>
              <a:t>H</a:t>
            </a:r>
            <a:r>
              <a:rPr lang="vi-VN" dirty="0"/>
              <a:t>ư</a:t>
            </a:r>
            <a:r>
              <a:rPr lang="en-US" dirty="0" err="1"/>
              <a:t>ớng</a:t>
            </a:r>
            <a:r>
              <a:rPr lang="en-US" dirty="0"/>
              <a:t> </a:t>
            </a:r>
            <a:r>
              <a:rPr lang="en-US" dirty="0" err="1"/>
              <a:t>dẫn</a:t>
            </a:r>
            <a:r>
              <a:rPr lang="en-US" dirty="0"/>
              <a:t> </a:t>
            </a:r>
            <a:r>
              <a:rPr lang="en-US" dirty="0" err="1"/>
              <a:t>cài</a:t>
            </a:r>
            <a:r>
              <a:rPr lang="en-US" dirty="0"/>
              <a:t> </a:t>
            </a:r>
            <a:r>
              <a:rPr lang="en-US" dirty="0" err="1"/>
              <a:t>đặt</a:t>
            </a:r>
            <a:r>
              <a:rPr lang="en-US" dirty="0">
                <a:solidFill>
                  <a:schemeClr val="tx1"/>
                </a:solidFill>
              </a:rPr>
              <a:t> </a:t>
            </a:r>
            <a:endParaRPr lang="en-GB" dirty="0">
              <a:solidFill>
                <a:schemeClr val="tx1"/>
              </a:solidFill>
            </a:endParaRPr>
          </a:p>
          <a:p>
            <a:pPr marL="0" indent="0">
              <a:buNone/>
            </a:pPr>
            <a:r>
              <a:rPr lang="en-GB" dirty="0"/>
              <a:t>3</a:t>
            </a:r>
            <a:r>
              <a:rPr lang="en-GB" dirty="0">
                <a:solidFill>
                  <a:schemeClr val="tx1"/>
                </a:solidFill>
              </a:rPr>
              <a:t>.3. </a:t>
            </a:r>
            <a:r>
              <a:rPr lang="en-US" dirty="0">
                <a:solidFill>
                  <a:schemeClr val="tx1"/>
                </a:solidFill>
              </a:rPr>
              <a:t>Project </a:t>
            </a:r>
            <a:r>
              <a:rPr lang="en-US" dirty="0" err="1">
                <a:solidFill>
                  <a:schemeClr val="tx1"/>
                </a:solidFill>
              </a:rPr>
              <a:t>đầu</a:t>
            </a:r>
            <a:r>
              <a:rPr lang="en-US" dirty="0">
                <a:solidFill>
                  <a:schemeClr val="tx1"/>
                </a:solidFill>
              </a:rPr>
              <a:t> </a:t>
            </a:r>
            <a:r>
              <a:rPr lang="en-US" dirty="0" err="1">
                <a:solidFill>
                  <a:schemeClr val="tx1"/>
                </a:solidFill>
              </a:rPr>
              <a:t>tiên</a:t>
            </a:r>
            <a:endParaRPr lang="en-GB" dirty="0">
              <a:solidFill>
                <a:schemeClr val="tx1"/>
              </a:solidFill>
            </a:endParaRPr>
          </a:p>
          <a:p>
            <a:pPr marL="0" indent="0">
              <a:buNone/>
            </a:pPr>
            <a:r>
              <a:rPr lang="en-GB" dirty="0"/>
              <a:t>3</a:t>
            </a:r>
            <a:r>
              <a:rPr lang="en-GB" dirty="0">
                <a:solidFill>
                  <a:schemeClr val="tx1"/>
                </a:solidFill>
              </a:rPr>
              <a:t>.4. </a:t>
            </a:r>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đoạn</a:t>
            </a:r>
            <a:r>
              <a:rPr lang="en-US" dirty="0">
                <a:solidFill>
                  <a:schemeClr val="tx1"/>
                </a:solidFill>
              </a:rPr>
              <a:t> code</a:t>
            </a:r>
          </a:p>
          <a:p>
            <a:pPr marL="0" indent="0">
              <a:buNone/>
            </a:pPr>
            <a:r>
              <a:rPr lang="en-US" dirty="0"/>
              <a:t>3.5. Full code</a:t>
            </a:r>
            <a:endParaRPr lang="en-GB" dirty="0">
              <a:solidFill>
                <a:schemeClr val="tx1"/>
              </a:solidFill>
            </a:endParaRPr>
          </a:p>
          <a:p>
            <a:pPr marL="457200" indent="-457200">
              <a:buFont typeface="+mj-lt"/>
              <a:buAutoNum type="arabicPeriod"/>
            </a:pPr>
            <a:endParaRPr lang="en-GB" dirty="0">
              <a:solidFill>
                <a:schemeClr val="tx1"/>
              </a:solidFill>
            </a:endParaRPr>
          </a:p>
        </p:txBody>
      </p:sp>
    </p:spTree>
    <p:extLst>
      <p:ext uri="{BB962C8B-B14F-4D97-AF65-F5344CB8AC3E}">
        <p14:creationId xmlns:p14="http://schemas.microsoft.com/office/powerpoint/2010/main" val="19698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673401-1038-491A-8B12-3EA1CE5D1C7E}"/>
              </a:ext>
            </a:extLst>
          </p:cNvPr>
          <p:cNvPicPr>
            <a:picLocks noChangeAspect="1"/>
          </p:cNvPicPr>
          <p:nvPr/>
        </p:nvPicPr>
        <p:blipFill>
          <a:blip r:embed="rId2"/>
          <a:stretch>
            <a:fillRect/>
          </a:stretch>
        </p:blipFill>
        <p:spPr>
          <a:xfrm>
            <a:off x="477796" y="1277586"/>
            <a:ext cx="7315200" cy="3978155"/>
          </a:xfrm>
          <a:prstGeom prst="rect">
            <a:avLst/>
          </a:prstGeom>
        </p:spPr>
      </p:pic>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395951" y="711567"/>
            <a:ext cx="11400098" cy="5434866"/>
          </a:xfrm>
        </p:spPr>
        <p:txBody>
          <a:bodyPr/>
          <a:lstStyle/>
          <a:p>
            <a:pPr marL="0" indent="0">
              <a:buNone/>
            </a:pPr>
            <a:r>
              <a:rPr lang="en-GB" b="1" dirty="0"/>
              <a:t>3</a:t>
            </a:r>
            <a:r>
              <a:rPr lang="en-GB" b="1" dirty="0">
                <a:solidFill>
                  <a:schemeClr val="tx1"/>
                </a:solidFill>
              </a:rPr>
              <a:t>.1. </a:t>
            </a:r>
            <a:r>
              <a:rPr lang="en-GB" b="1" dirty="0" err="1">
                <a:solidFill>
                  <a:schemeClr val="tx1"/>
                </a:solidFill>
              </a:rPr>
              <a:t>Tổng</a:t>
            </a:r>
            <a:r>
              <a:rPr lang="en-GB" b="1" dirty="0">
                <a:solidFill>
                  <a:schemeClr val="tx1"/>
                </a:solidFill>
              </a:rPr>
              <a:t> </a:t>
            </a:r>
            <a:r>
              <a:rPr lang="en-GB" b="1" dirty="0" err="1">
                <a:solidFill>
                  <a:schemeClr val="tx1"/>
                </a:solidFill>
              </a:rPr>
              <a:t>quan</a:t>
            </a:r>
            <a:r>
              <a:rPr lang="en-GB" b="1" dirty="0">
                <a:solidFill>
                  <a:schemeClr val="tx1"/>
                </a:solidFill>
              </a:rPr>
              <a:t> </a:t>
            </a:r>
            <a:r>
              <a:rPr lang="en-GB" b="1" dirty="0" err="1">
                <a:solidFill>
                  <a:schemeClr val="tx1"/>
                </a:solidFill>
              </a:rPr>
              <a:t>về</a:t>
            </a:r>
            <a:r>
              <a:rPr lang="en-GB" b="1" dirty="0">
                <a:solidFill>
                  <a:schemeClr val="tx1"/>
                </a:solidFill>
              </a:rPr>
              <a:t> Selenium </a:t>
            </a:r>
            <a:r>
              <a:rPr lang="en-US" b="1" dirty="0"/>
              <a:t>WebDriver</a:t>
            </a:r>
          </a:p>
          <a:p>
            <a:pPr marL="0" indent="0">
              <a:buNone/>
            </a:pPr>
            <a:endParaRPr lang="en-GB" dirty="0">
              <a:solidFill>
                <a:schemeClr val="tx1"/>
              </a:solidFill>
            </a:endParaRPr>
          </a:p>
        </p:txBody>
      </p:sp>
      <p:sp>
        <p:nvSpPr>
          <p:cNvPr id="7" name="TextBox 6">
            <a:extLst>
              <a:ext uri="{FF2B5EF4-FFF2-40B4-BE49-F238E27FC236}">
                <a16:creationId xmlns:a16="http://schemas.microsoft.com/office/drawing/2014/main" id="{90C82D5C-CB16-4F38-8986-81667591AD1D}"/>
              </a:ext>
            </a:extLst>
          </p:cNvPr>
          <p:cNvSpPr txBox="1"/>
          <p:nvPr/>
        </p:nvSpPr>
        <p:spPr>
          <a:xfrm>
            <a:off x="7874841" y="1131408"/>
            <a:ext cx="4127157" cy="5355312"/>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ambria" panose="02040503050406030204" pitchFamily="18" charset="0"/>
                <a:ea typeface="Cambria" panose="02040503050406030204" pitchFamily="18" charset="0"/>
              </a:rPr>
              <a:t>Selenium WebDriver </a:t>
            </a:r>
            <a:r>
              <a:rPr lang="en-US" dirty="0" err="1">
                <a:latin typeface="Cambria" panose="02040503050406030204" pitchFamily="18" charset="0"/>
                <a:ea typeface="Cambria" panose="02040503050406030204" pitchFamily="18" charset="0"/>
              </a:rPr>
              <a:t>là</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một</a:t>
            </a:r>
            <a:r>
              <a:rPr lang="en-US" dirty="0">
                <a:latin typeface="Cambria" panose="02040503050406030204" pitchFamily="18" charset="0"/>
                <a:ea typeface="Cambria" panose="02040503050406030204" pitchFamily="18" charset="0"/>
              </a:rPr>
              <a:t> automation framework </a:t>
            </a:r>
            <a:r>
              <a:rPr lang="en-US" dirty="0" err="1">
                <a:latin typeface="Cambria" panose="02040503050406030204" pitchFamily="18" charset="0"/>
                <a:ea typeface="Cambria" panose="02040503050406030204" pitchFamily="18" charset="0"/>
              </a:rPr>
              <a:t>của</a:t>
            </a:r>
            <a:r>
              <a:rPr lang="en-US" dirty="0">
                <a:latin typeface="Cambria" panose="02040503050406030204" pitchFamily="18" charset="0"/>
                <a:ea typeface="Cambria" panose="02040503050406030204" pitchFamily="18" charset="0"/>
              </a:rPr>
              <a:t> web </a:t>
            </a:r>
            <a:r>
              <a:rPr lang="en-US" dirty="0" err="1">
                <a:latin typeface="Cambria" panose="02040503050406030204" pitchFamily="18" charset="0"/>
                <a:ea typeface="Cambria" panose="02040503050406030204" pitchFamily="18" charset="0"/>
              </a:rPr>
              <a:t>cho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phép</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bạn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thực</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hiện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các</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kiểm</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thử</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trên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nhiều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duyệt</a:t>
            </a:r>
            <a:r>
              <a:rPr lang="en-US" dirty="0">
                <a:latin typeface="Cambria" panose="02040503050406030204" pitchFamily="18" charset="0"/>
                <a:ea typeface="Cambria" panose="02040503050406030204" pitchFamily="18" charset="0"/>
              </a:rPr>
              <a:t>: Firefox, Chrome, Internet Explorer,… </a:t>
            </a:r>
            <a:r>
              <a:rPr lang="en-US" dirty="0" err="1">
                <a:latin typeface="Cambria" panose="02040503050406030204" pitchFamily="18" charset="0"/>
                <a:ea typeface="Cambria" panose="02040503050406030204" pitchFamily="18" charset="0"/>
              </a:rPr>
              <a:t>Nó</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là</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một</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thành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phần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không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thể</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thiếu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trong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bộ</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kiểm</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thử</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tự</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động</a:t>
            </a:r>
            <a:r>
              <a:rPr lang="en-US" dirty="0">
                <a:latin typeface="Cambria" panose="02040503050406030204" pitchFamily="18" charset="0"/>
                <a:ea typeface="Cambria" panose="02040503050406030204" pitchFamily="18" charset="0"/>
              </a:rPr>
              <a:t> Selenium.</a:t>
            </a:r>
          </a:p>
          <a:p>
            <a:pPr marL="285750" indent="-285750" algn="just">
              <a:buFont typeface="Wingdings" panose="05000000000000000000" pitchFamily="2" charset="2"/>
              <a:buChar char="ü"/>
            </a:pPr>
            <a:r>
              <a:rPr lang="en-US" dirty="0" err="1">
                <a:latin typeface="Cambria" panose="02040503050406030204" pitchFamily="18" charset="0"/>
                <a:ea typeface="Cambria" panose="02040503050406030204" pitchFamily="18" charset="0"/>
              </a:rPr>
              <a:t>Đây</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là</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một</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bộ</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công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cụ</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kiểm</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thử</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tự</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động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nổi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tiếng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với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mã</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nguồn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mở</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và</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có</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khả</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năng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hỗ</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trợ</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nhiều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ngôn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ngữ</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lập</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Java, </a:t>
            </a:r>
            <a:r>
              <a:rPr lang="en-US" dirty="0" err="1">
                <a:latin typeface="Cambria" panose="02040503050406030204" pitchFamily="18" charset="0"/>
                <a:ea typeface="Cambria" panose="02040503050406030204" pitchFamily="18" charset="0"/>
              </a:rPr>
              <a:t>.Net</a:t>
            </a:r>
            <a:r>
              <a:rPr lang="en-US" dirty="0">
                <a:latin typeface="Cambria" panose="02040503050406030204" pitchFamily="18" charset="0"/>
                <a:ea typeface="Cambria" panose="02040503050406030204" pitchFamily="18" charset="0"/>
              </a:rPr>
              <a:t>, PHP, Python, Perl, Ruby,…</a:t>
            </a:r>
          </a:p>
          <a:p>
            <a:pPr marL="285750" indent="-285750" algn="just">
              <a:buFont typeface="Wingdings" panose="05000000000000000000" pitchFamily="2" charset="2"/>
              <a:buChar char="ü"/>
            </a:pPr>
            <a:r>
              <a:rPr lang="vi-VN" dirty="0">
                <a:latin typeface="Cambria" panose="02040503050406030204" pitchFamily="18" charset="0"/>
                <a:ea typeface="Cambria" panose="02040503050406030204" pitchFamily="18" charset="0"/>
              </a:rPr>
              <a:t>Được tạo dựng trên nền tảng cơ bản của một Client độc lập được tạo cho mỗi trình duyệt web và không yêu cầu JavaScript nặng. Nó là một framework hướng đối tượng hoàn toàn, hoạt động trên tầng hệ điều hành</a:t>
            </a:r>
            <a:r>
              <a:rPr lang="en-US"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86262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395951" y="711567"/>
            <a:ext cx="11400098" cy="5434866"/>
          </a:xfrm>
        </p:spPr>
        <p:txBody>
          <a:bodyPr/>
          <a:lstStyle/>
          <a:p>
            <a:pPr marL="0" indent="0">
              <a:buNone/>
            </a:pPr>
            <a:r>
              <a:rPr lang="en-GB" b="1" dirty="0"/>
              <a:t>3</a:t>
            </a:r>
            <a:r>
              <a:rPr lang="en-GB" b="1" dirty="0">
                <a:solidFill>
                  <a:schemeClr val="tx1"/>
                </a:solidFill>
              </a:rPr>
              <a:t>.1. </a:t>
            </a:r>
            <a:r>
              <a:rPr lang="en-GB" b="1" dirty="0" err="1">
                <a:solidFill>
                  <a:schemeClr val="tx1"/>
                </a:solidFill>
              </a:rPr>
              <a:t>Tổng</a:t>
            </a:r>
            <a:r>
              <a:rPr lang="en-GB" b="1" dirty="0">
                <a:solidFill>
                  <a:schemeClr val="tx1"/>
                </a:solidFill>
              </a:rPr>
              <a:t> </a:t>
            </a:r>
            <a:r>
              <a:rPr lang="en-GB" b="1" dirty="0" err="1">
                <a:solidFill>
                  <a:schemeClr val="tx1"/>
                </a:solidFill>
              </a:rPr>
              <a:t>quan</a:t>
            </a:r>
            <a:r>
              <a:rPr lang="en-GB" b="1" dirty="0">
                <a:solidFill>
                  <a:schemeClr val="tx1"/>
                </a:solidFill>
              </a:rPr>
              <a:t> </a:t>
            </a:r>
            <a:r>
              <a:rPr lang="en-GB" b="1" dirty="0" err="1">
                <a:solidFill>
                  <a:schemeClr val="tx1"/>
                </a:solidFill>
              </a:rPr>
              <a:t>về</a:t>
            </a:r>
            <a:r>
              <a:rPr lang="en-GB" b="1" dirty="0">
                <a:solidFill>
                  <a:schemeClr val="tx1"/>
                </a:solidFill>
              </a:rPr>
              <a:t> Selenium </a:t>
            </a:r>
            <a:r>
              <a:rPr lang="en-US" b="1" dirty="0"/>
              <a:t>WebDriver</a:t>
            </a:r>
          </a:p>
          <a:p>
            <a:pPr marL="0" indent="0">
              <a:buNone/>
            </a:pPr>
            <a:endParaRPr lang="en-GB" dirty="0">
              <a:solidFill>
                <a:schemeClr val="tx1"/>
              </a:solidFill>
            </a:endParaRPr>
          </a:p>
        </p:txBody>
      </p:sp>
      <p:pic>
        <p:nvPicPr>
          <p:cNvPr id="5" name="Picture 4">
            <a:extLst>
              <a:ext uri="{FF2B5EF4-FFF2-40B4-BE49-F238E27FC236}">
                <a16:creationId xmlns:a16="http://schemas.microsoft.com/office/drawing/2014/main" id="{D9EDEB4B-ACDA-439E-AA0B-0D30F4DD6A17}"/>
              </a:ext>
            </a:extLst>
          </p:cNvPr>
          <p:cNvPicPr>
            <a:picLocks noChangeAspect="1"/>
          </p:cNvPicPr>
          <p:nvPr/>
        </p:nvPicPr>
        <p:blipFill>
          <a:blip r:embed="rId2"/>
          <a:stretch>
            <a:fillRect/>
          </a:stretch>
        </p:blipFill>
        <p:spPr>
          <a:xfrm>
            <a:off x="418289" y="1550536"/>
            <a:ext cx="6064888" cy="4438374"/>
          </a:xfrm>
          <a:prstGeom prst="rect">
            <a:avLst/>
          </a:prstGeom>
        </p:spPr>
      </p:pic>
      <p:sp>
        <p:nvSpPr>
          <p:cNvPr id="8" name="TextBox 7">
            <a:extLst>
              <a:ext uri="{FF2B5EF4-FFF2-40B4-BE49-F238E27FC236}">
                <a16:creationId xmlns:a16="http://schemas.microsoft.com/office/drawing/2014/main" id="{974A835E-3B8B-4690-9D57-053C3E93490A}"/>
              </a:ext>
            </a:extLst>
          </p:cNvPr>
          <p:cNvSpPr txBox="1"/>
          <p:nvPr/>
        </p:nvSpPr>
        <p:spPr>
          <a:xfrm>
            <a:off x="6639697" y="1798587"/>
            <a:ext cx="5404022" cy="3780522"/>
          </a:xfrm>
          <a:prstGeom prst="rect">
            <a:avLst/>
          </a:prstGeom>
          <a:noFill/>
        </p:spPr>
        <p:txBody>
          <a:bodyPr wrap="square" rtlCol="0">
            <a:spAutoFit/>
          </a:bodyPr>
          <a:lstStyle/>
          <a:p>
            <a:pPr algn="just">
              <a:lnSpc>
                <a:spcPct val="150000"/>
              </a:lnSpc>
            </a:pPr>
            <a:r>
              <a:rPr lang="en-US" dirty="0" err="1"/>
              <a:t>Tính</a:t>
            </a:r>
            <a:r>
              <a:rPr lang="en-US" dirty="0"/>
              <a:t> </a:t>
            </a:r>
            <a:r>
              <a:rPr lang="en-US" dirty="0" err="1"/>
              <a:t>năng</a:t>
            </a:r>
            <a:r>
              <a:rPr lang="en-US" dirty="0"/>
              <a:t>:</a:t>
            </a:r>
          </a:p>
          <a:p>
            <a:pPr marL="342900" indent="-342900" algn="just">
              <a:lnSpc>
                <a:spcPct val="150000"/>
              </a:lnSpc>
              <a:buFont typeface="+mj-lt"/>
              <a:buAutoNum type="arabicPeriod"/>
            </a:pPr>
            <a:r>
              <a:rPr lang="en-US" dirty="0"/>
              <a:t>Multiple Browser Support: </a:t>
            </a:r>
            <a:r>
              <a:rPr lang="en-US" dirty="0" err="1"/>
              <a:t>Chạy</a:t>
            </a:r>
            <a:r>
              <a:rPr lang="en-US" dirty="0"/>
              <a:t> </a:t>
            </a:r>
            <a:r>
              <a:rPr lang="en-US" dirty="0" err="1"/>
              <a:t>trên</a:t>
            </a:r>
            <a:r>
              <a:rPr lang="en-US" dirty="0"/>
              <a:t> </a:t>
            </a:r>
            <a:r>
              <a:rPr lang="en-US" dirty="0" err="1"/>
              <a:t>nhiều</a:t>
            </a:r>
            <a:r>
              <a:rPr lang="en-US" dirty="0"/>
              <a:t> </a:t>
            </a:r>
            <a:r>
              <a:rPr lang="en-US" dirty="0" err="1"/>
              <a:t>trình</a:t>
            </a:r>
            <a:r>
              <a:rPr lang="en-US" dirty="0"/>
              <a:t> </a:t>
            </a:r>
            <a:r>
              <a:rPr lang="en-US" dirty="0" err="1"/>
              <a:t>duyệt</a:t>
            </a:r>
            <a:endParaRPr lang="en-US" dirty="0"/>
          </a:p>
          <a:p>
            <a:pPr marL="342900" indent="-342900" algn="just">
              <a:lnSpc>
                <a:spcPct val="150000"/>
              </a:lnSpc>
              <a:buFont typeface="+mj-lt"/>
              <a:buAutoNum type="arabicPeriod"/>
            </a:pPr>
            <a:r>
              <a:rPr lang="en-US" dirty="0"/>
              <a:t>Multiple Languages Support: </a:t>
            </a:r>
            <a:r>
              <a:rPr lang="en-US" dirty="0" err="1"/>
              <a:t>Viết</a:t>
            </a:r>
            <a:r>
              <a:rPr lang="en-US" dirty="0"/>
              <a:t> </a:t>
            </a:r>
            <a:r>
              <a:rPr lang="en-US" dirty="0" err="1"/>
              <a:t>bằng</a:t>
            </a:r>
            <a:r>
              <a:rPr lang="en-US" dirty="0"/>
              <a:t> </a:t>
            </a:r>
            <a:r>
              <a:rPr lang="en-US" dirty="0" err="1"/>
              <a:t>nhiều</a:t>
            </a:r>
            <a:r>
              <a:rPr lang="en-US" dirty="0"/>
              <a:t> </a:t>
            </a:r>
            <a:r>
              <a:rPr lang="en-US" dirty="0" err="1"/>
              <a:t>ngôn</a:t>
            </a:r>
            <a:r>
              <a:rPr lang="en-US" dirty="0"/>
              <a:t> </a:t>
            </a:r>
            <a:r>
              <a:rPr lang="en-US" dirty="0" err="1"/>
              <a:t>ngữ</a:t>
            </a:r>
            <a:endParaRPr lang="en-US" dirty="0"/>
          </a:p>
          <a:p>
            <a:pPr marL="342900" indent="-342900" algn="just">
              <a:lnSpc>
                <a:spcPct val="150000"/>
              </a:lnSpc>
              <a:buFont typeface="+mj-lt"/>
              <a:buAutoNum type="arabicPeriod"/>
            </a:pPr>
            <a:r>
              <a:rPr lang="en-US" dirty="0"/>
              <a:t>Speed: </a:t>
            </a:r>
            <a:r>
              <a:rPr lang="en-US" dirty="0" err="1"/>
              <a:t>Tốc</a:t>
            </a:r>
            <a:r>
              <a:rPr lang="en-US" dirty="0"/>
              <a:t> </a:t>
            </a:r>
            <a:r>
              <a:rPr lang="en-US" dirty="0" err="1"/>
              <a:t>độ</a:t>
            </a:r>
            <a:r>
              <a:rPr lang="en-US" dirty="0"/>
              <a:t> </a:t>
            </a:r>
            <a:r>
              <a:rPr lang="en-US" dirty="0" err="1"/>
              <a:t>thực</a:t>
            </a:r>
            <a:r>
              <a:rPr lang="en-US" dirty="0"/>
              <a:t> </a:t>
            </a:r>
            <a:r>
              <a:rPr lang="en-US" dirty="0" err="1"/>
              <a:t>thi</a:t>
            </a:r>
            <a:r>
              <a:rPr lang="en-US" dirty="0"/>
              <a:t> </a:t>
            </a:r>
            <a:r>
              <a:rPr lang="en-US" dirty="0" err="1"/>
              <a:t>nhanh</a:t>
            </a:r>
            <a:endParaRPr lang="en-US" dirty="0"/>
          </a:p>
          <a:p>
            <a:pPr marL="342900" indent="-342900" algn="just">
              <a:lnSpc>
                <a:spcPct val="150000"/>
              </a:lnSpc>
              <a:buFont typeface="+mj-lt"/>
              <a:buAutoNum type="arabicPeriod"/>
            </a:pPr>
            <a:r>
              <a:rPr lang="en-US" dirty="0"/>
              <a:t>Simple Commands: </a:t>
            </a:r>
            <a:r>
              <a:rPr lang="vi-VN" dirty="0"/>
              <a:t>Lệnh đơn giản, dễ học</a:t>
            </a:r>
            <a:endParaRPr lang="en-US" dirty="0"/>
          </a:p>
          <a:p>
            <a:pPr marL="342900" indent="-342900" algn="just">
              <a:lnSpc>
                <a:spcPct val="150000"/>
              </a:lnSpc>
              <a:buFont typeface="+mj-lt"/>
              <a:buAutoNum type="arabicPeriod"/>
            </a:pPr>
            <a:r>
              <a:rPr lang="en-US" dirty="0"/>
              <a:t>WebDriver Methods &amp; Classes: </a:t>
            </a:r>
            <a:r>
              <a:rPr lang="en-US" dirty="0" err="1"/>
              <a:t>Cung</a:t>
            </a:r>
            <a:r>
              <a:rPr lang="en-US" dirty="0"/>
              <a:t> </a:t>
            </a:r>
            <a:r>
              <a:rPr lang="en-US" dirty="0" err="1"/>
              <a:t>cấp</a:t>
            </a:r>
            <a:r>
              <a:rPr lang="en-US" dirty="0"/>
              <a:t> </a:t>
            </a:r>
            <a:r>
              <a:rPr lang="en-US" dirty="0" err="1"/>
              <a:t>nhiều</a:t>
            </a:r>
            <a:r>
              <a:rPr lang="en-US" dirty="0"/>
              <a:t> API </a:t>
            </a:r>
            <a:r>
              <a:rPr lang="en-US" dirty="0" err="1"/>
              <a:t>linh</a:t>
            </a:r>
            <a:r>
              <a:rPr lang="en-US" dirty="0"/>
              <a:t> </a:t>
            </a:r>
            <a:r>
              <a:rPr lang="en-US" dirty="0" err="1"/>
              <a:t>hoạt</a:t>
            </a:r>
            <a:r>
              <a:rPr lang="en-US" dirty="0"/>
              <a:t> </a:t>
            </a:r>
            <a:r>
              <a:rPr lang="en-US" dirty="0" err="1"/>
              <a:t>để</a:t>
            </a:r>
            <a:r>
              <a:rPr lang="en-US" dirty="0"/>
              <a:t> </a:t>
            </a:r>
            <a:r>
              <a:rPr lang="en-US" dirty="0" err="1"/>
              <a:t>kiểm</a:t>
            </a:r>
            <a:r>
              <a:rPr lang="en-US" dirty="0"/>
              <a:t> </a:t>
            </a:r>
            <a:r>
              <a:rPr lang="en-US" dirty="0" err="1"/>
              <a:t>thử</a:t>
            </a:r>
            <a:endParaRPr lang="en-US" dirty="0"/>
          </a:p>
        </p:txBody>
      </p:sp>
    </p:spTree>
    <p:extLst>
      <p:ext uri="{BB962C8B-B14F-4D97-AF65-F5344CB8AC3E}">
        <p14:creationId xmlns:p14="http://schemas.microsoft.com/office/powerpoint/2010/main" val="37625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620FA-9474-0C00-3F65-6D8A05C8EBDE}"/>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
        <p:nvSpPr>
          <p:cNvPr id="4" name="Content Placeholder 3">
            <a:extLst>
              <a:ext uri="{FF2B5EF4-FFF2-40B4-BE49-F238E27FC236}">
                <a16:creationId xmlns:a16="http://schemas.microsoft.com/office/drawing/2014/main" id="{DD9E8B52-AAB8-122B-66FF-C561E5D8D80C}"/>
              </a:ext>
            </a:extLst>
          </p:cNvPr>
          <p:cNvSpPr>
            <a:spLocks noGrp="1"/>
          </p:cNvSpPr>
          <p:nvPr>
            <p:ph sz="quarter" idx="13"/>
          </p:nvPr>
        </p:nvSpPr>
        <p:spPr>
          <a:xfrm>
            <a:off x="395951" y="711567"/>
            <a:ext cx="11400098" cy="5434866"/>
          </a:xfrm>
        </p:spPr>
        <p:txBody>
          <a:bodyPr/>
          <a:lstStyle/>
          <a:p>
            <a:pPr marL="0" indent="0">
              <a:buNone/>
            </a:pPr>
            <a:r>
              <a:rPr lang="en-GB" b="1" dirty="0"/>
              <a:t>3</a:t>
            </a:r>
            <a:r>
              <a:rPr lang="en-GB" b="1" dirty="0">
                <a:solidFill>
                  <a:schemeClr val="tx1"/>
                </a:solidFill>
              </a:rPr>
              <a:t>.1. </a:t>
            </a:r>
            <a:r>
              <a:rPr lang="en-GB" b="1" dirty="0" err="1">
                <a:solidFill>
                  <a:schemeClr val="tx1"/>
                </a:solidFill>
              </a:rPr>
              <a:t>Tổng</a:t>
            </a:r>
            <a:r>
              <a:rPr lang="en-GB" b="1" dirty="0">
                <a:solidFill>
                  <a:schemeClr val="tx1"/>
                </a:solidFill>
              </a:rPr>
              <a:t> </a:t>
            </a:r>
            <a:r>
              <a:rPr lang="en-GB" b="1" dirty="0" err="1">
                <a:solidFill>
                  <a:schemeClr val="tx1"/>
                </a:solidFill>
              </a:rPr>
              <a:t>quan</a:t>
            </a:r>
            <a:r>
              <a:rPr lang="en-GB" b="1" dirty="0">
                <a:solidFill>
                  <a:schemeClr val="tx1"/>
                </a:solidFill>
              </a:rPr>
              <a:t> </a:t>
            </a:r>
            <a:r>
              <a:rPr lang="en-GB" b="1" dirty="0" err="1">
                <a:solidFill>
                  <a:schemeClr val="tx1"/>
                </a:solidFill>
              </a:rPr>
              <a:t>về</a:t>
            </a:r>
            <a:r>
              <a:rPr lang="en-GB" b="1" dirty="0">
                <a:solidFill>
                  <a:schemeClr val="tx1"/>
                </a:solidFill>
              </a:rPr>
              <a:t> Selenium </a:t>
            </a:r>
            <a:r>
              <a:rPr lang="en-US" b="1" dirty="0"/>
              <a:t>WebDriver</a:t>
            </a:r>
          </a:p>
          <a:p>
            <a:pPr marL="0" indent="0">
              <a:buNone/>
            </a:pPr>
            <a:endParaRPr lang="en-GB" dirty="0">
              <a:solidFill>
                <a:schemeClr val="tx1"/>
              </a:solidFill>
            </a:endParaRPr>
          </a:p>
        </p:txBody>
      </p:sp>
      <p:sp>
        <p:nvSpPr>
          <p:cNvPr id="8" name="TextBox 7">
            <a:extLst>
              <a:ext uri="{FF2B5EF4-FFF2-40B4-BE49-F238E27FC236}">
                <a16:creationId xmlns:a16="http://schemas.microsoft.com/office/drawing/2014/main" id="{974A835E-3B8B-4690-9D57-053C3E93490A}"/>
              </a:ext>
            </a:extLst>
          </p:cNvPr>
          <p:cNvSpPr txBox="1"/>
          <p:nvPr/>
        </p:nvSpPr>
        <p:spPr>
          <a:xfrm>
            <a:off x="395951" y="1330990"/>
            <a:ext cx="10384617" cy="456535"/>
          </a:xfrm>
          <a:prstGeom prst="rect">
            <a:avLst/>
          </a:prstGeom>
          <a:noFill/>
        </p:spPr>
        <p:txBody>
          <a:bodyPr wrap="square" rtlCol="0">
            <a:spAutoFit/>
          </a:bodyPr>
          <a:lstStyle/>
          <a:p>
            <a:pPr algn="just">
              <a:lnSpc>
                <a:spcPct val="150000"/>
              </a:lnSpc>
            </a:pPr>
            <a:endParaRPr lang="en-US" dirty="0"/>
          </a:p>
        </p:txBody>
      </p:sp>
      <p:graphicFrame>
        <p:nvGraphicFramePr>
          <p:cNvPr id="2" name="Table 1">
            <a:extLst>
              <a:ext uri="{FF2B5EF4-FFF2-40B4-BE49-F238E27FC236}">
                <a16:creationId xmlns:a16="http://schemas.microsoft.com/office/drawing/2014/main" id="{AB34ABEB-29E2-4E34-948F-634E193EF4F8}"/>
              </a:ext>
            </a:extLst>
          </p:cNvPr>
          <p:cNvGraphicFramePr>
            <a:graphicFrameLocks noGrp="1"/>
          </p:cNvGraphicFramePr>
          <p:nvPr>
            <p:extLst>
              <p:ext uri="{D42A27DB-BD31-4B8C-83A1-F6EECF244321}">
                <p14:modId xmlns:p14="http://schemas.microsoft.com/office/powerpoint/2010/main" val="3613121636"/>
              </p:ext>
            </p:extLst>
          </p:nvPr>
        </p:nvGraphicFramePr>
        <p:xfrm>
          <a:off x="873655" y="1282566"/>
          <a:ext cx="10110573" cy="5394960"/>
        </p:xfrm>
        <a:graphic>
          <a:graphicData uri="http://schemas.openxmlformats.org/drawingml/2006/table">
            <a:tbl>
              <a:tblPr firstRow="1" bandRow="1">
                <a:tableStyleId>{5C22544A-7EE6-4342-B048-85BDC9FD1C3A}</a:tableStyleId>
              </a:tblPr>
              <a:tblGrid>
                <a:gridCol w="4970163">
                  <a:extLst>
                    <a:ext uri="{9D8B030D-6E8A-4147-A177-3AD203B41FA5}">
                      <a16:colId xmlns:a16="http://schemas.microsoft.com/office/drawing/2014/main" val="4175747074"/>
                    </a:ext>
                  </a:extLst>
                </a:gridCol>
                <a:gridCol w="5140410">
                  <a:extLst>
                    <a:ext uri="{9D8B030D-6E8A-4147-A177-3AD203B41FA5}">
                      <a16:colId xmlns:a16="http://schemas.microsoft.com/office/drawing/2014/main" val="339128575"/>
                    </a:ext>
                  </a:extLst>
                </a:gridCol>
              </a:tblGrid>
              <a:tr h="332440">
                <a:tc>
                  <a:txBody>
                    <a:bodyPr/>
                    <a:lstStyle/>
                    <a:p>
                      <a:pPr algn="just"/>
                      <a:r>
                        <a:rPr lang="en-US" sz="1900" dirty="0" err="1">
                          <a:latin typeface="Cambria" panose="02040503050406030204" pitchFamily="18" charset="0"/>
                          <a:ea typeface="Cambria" panose="02040503050406030204" pitchFamily="18" charset="0"/>
                        </a:rPr>
                        <a:t>Ưu</a:t>
                      </a:r>
                      <a:r>
                        <a:rPr lang="en-US" sz="1900" dirty="0">
                          <a:latin typeface="Cambria" panose="02040503050406030204" pitchFamily="18" charset="0"/>
                          <a:ea typeface="Cambria" panose="02040503050406030204" pitchFamily="18" charset="0"/>
                        </a:rPr>
                        <a:t> </a:t>
                      </a:r>
                      <a:r>
                        <a:rPr lang="en-US" sz="1900" dirty="0" err="1">
                          <a:latin typeface="Cambria" panose="02040503050406030204" pitchFamily="18" charset="0"/>
                          <a:ea typeface="Cambria" panose="02040503050406030204" pitchFamily="18" charset="0"/>
                        </a:rPr>
                        <a:t>điểm</a:t>
                      </a:r>
                      <a:endParaRPr lang="en-US" sz="1900" dirty="0">
                        <a:latin typeface="Cambria" panose="02040503050406030204" pitchFamily="18" charset="0"/>
                        <a:ea typeface="Cambria" panose="02040503050406030204" pitchFamily="18" charset="0"/>
                      </a:endParaRPr>
                    </a:p>
                  </a:txBody>
                  <a:tcPr/>
                </a:tc>
                <a:tc>
                  <a:txBody>
                    <a:bodyPr/>
                    <a:lstStyle/>
                    <a:p>
                      <a:pPr algn="just"/>
                      <a:r>
                        <a:rPr lang="en-US" sz="1900" dirty="0">
                          <a:latin typeface="Cambria" panose="02040503050406030204" pitchFamily="18" charset="0"/>
                          <a:ea typeface="Cambria" panose="02040503050406030204" pitchFamily="18" charset="0"/>
                        </a:rPr>
                        <a:t>Nh</a:t>
                      </a:r>
                      <a:r>
                        <a:rPr lang="vi-VN" sz="1900" dirty="0">
                          <a:latin typeface="Cambria" panose="02040503050406030204" pitchFamily="18" charset="0"/>
                          <a:ea typeface="Cambria" panose="02040503050406030204" pitchFamily="18" charset="0"/>
                        </a:rPr>
                        <a:t>ư</a:t>
                      </a:r>
                      <a:r>
                        <a:rPr lang="en-US" sz="1900" dirty="0" err="1">
                          <a:latin typeface="Cambria" panose="02040503050406030204" pitchFamily="18" charset="0"/>
                          <a:ea typeface="Cambria" panose="02040503050406030204" pitchFamily="18" charset="0"/>
                        </a:rPr>
                        <a:t>ợc</a:t>
                      </a:r>
                      <a:r>
                        <a:rPr lang="en-US" sz="1900" dirty="0">
                          <a:latin typeface="Cambria" panose="02040503050406030204" pitchFamily="18" charset="0"/>
                          <a:ea typeface="Cambria" panose="02040503050406030204" pitchFamily="18" charset="0"/>
                        </a:rPr>
                        <a:t> </a:t>
                      </a:r>
                      <a:r>
                        <a:rPr lang="en-US" sz="1900" dirty="0" err="1">
                          <a:latin typeface="Cambria" panose="02040503050406030204" pitchFamily="18" charset="0"/>
                          <a:ea typeface="Cambria" panose="02040503050406030204" pitchFamily="18" charset="0"/>
                        </a:rPr>
                        <a:t>điểm</a:t>
                      </a:r>
                      <a:endParaRPr lang="en-US" sz="19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178183242"/>
                  </a:ext>
                </a:extLst>
              </a:tr>
              <a:tr h="5000261">
                <a:tc>
                  <a:txBody>
                    <a:bodyPr/>
                    <a:lstStyle/>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Mã nguồn mở:</a:t>
                      </a:r>
                      <a:r>
                        <a:rPr lang="vi-VN" sz="1900" dirty="0">
                          <a:latin typeface="Cambria" panose="02040503050406030204" pitchFamily="18" charset="0"/>
                          <a:ea typeface="Cambria" panose="02040503050406030204" pitchFamily="18" charset="0"/>
                        </a:rPr>
                        <a:t> Selenium WebDriver là một dự án mã nguồn mở, có nghĩa là bất kỳ ai cũng có thể sử dụng và đóng góp cho dự án.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Tương thích nhiều trình duyệt</a:t>
                      </a:r>
                      <a:r>
                        <a:rPr lang="vi-VN" sz="1900" dirty="0">
                          <a:latin typeface="Cambria" panose="02040503050406030204" pitchFamily="18" charset="0"/>
                          <a:ea typeface="Cambria" panose="02040503050406030204" pitchFamily="18" charset="0"/>
                        </a:rPr>
                        <a:t>: Selenium WebDriver hỗ trợ nhiều trình duyệt phổ biến, bao gồm Chrome, Firefox, Edge, Safari,...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Hỗ trợ đa ngôn ngữ lập trình:</a:t>
                      </a:r>
                      <a:r>
                        <a:rPr lang="vi-VN" sz="1900" dirty="0">
                          <a:latin typeface="Cambria" panose="02040503050406030204" pitchFamily="18" charset="0"/>
                          <a:ea typeface="Cambria" panose="02040503050406030204" pitchFamily="18" charset="0"/>
                        </a:rPr>
                        <a:t> Selenium WebDriver hỗ trợ nhiều ngôn ngữ lập trình phổ biến, bao gồm Java, Python, C#...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Tốc độ thực thi nhanh:</a:t>
                      </a:r>
                      <a:r>
                        <a:rPr lang="vi-VN" sz="1900" dirty="0">
                          <a:latin typeface="Cambria" panose="02040503050406030204" pitchFamily="18" charset="0"/>
                          <a:ea typeface="Cambria" panose="02040503050406030204" pitchFamily="18" charset="0"/>
                        </a:rPr>
                        <a:t> Selenium Webdriver có tốc độ thực thi nhanh và hiệu quả.</a:t>
                      </a: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Nâng cao chất lượng ứng dụng:</a:t>
                      </a:r>
                      <a:r>
                        <a:rPr lang="vi-VN" sz="1900" dirty="0">
                          <a:latin typeface="Cambria" panose="02040503050406030204" pitchFamily="18" charset="0"/>
                          <a:ea typeface="Cambria" panose="02040503050406030204" pitchFamily="18" charset="0"/>
                        </a:rPr>
                        <a:t> Selenium WebDriver có thể giúp bạn nâng cao chất lượng ứng dụng web của mình bằng cách phát hiện và khắc phục các lỗi sớm.</a:t>
                      </a:r>
                    </a:p>
                  </a:txBody>
                  <a:tcPr/>
                </a:tc>
                <a:tc>
                  <a:txBody>
                    <a:bodyPr/>
                    <a:lstStyle/>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Chỉ hỗ trợ ứng dụng web</a:t>
                      </a:r>
                      <a:r>
                        <a:rPr lang="vi-VN" sz="1900" dirty="0">
                          <a:latin typeface="Cambria" panose="02040503050406030204" pitchFamily="18" charset="0"/>
                          <a:ea typeface="Cambria" panose="02040503050406030204" pitchFamily="18" charset="0"/>
                        </a:rPr>
                        <a:t>: Selenium WebDriver chỉ hỗ trợ kiểm thử tự động các ứng dụng web.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Đòi hỏi kinh nghiệm lập trình:</a:t>
                      </a:r>
                      <a:r>
                        <a:rPr lang="vi-VN" sz="1900" dirty="0">
                          <a:latin typeface="Cambria" panose="02040503050406030204" pitchFamily="18" charset="0"/>
                          <a:ea typeface="Cambria" panose="02040503050406030204" pitchFamily="18" charset="0"/>
                        </a:rPr>
                        <a:t> Để sử dụng Selenium WebDriver, bạn cần có kiến thức về lập trình.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Khó bảo trì và mở rộng:</a:t>
                      </a:r>
                      <a:r>
                        <a:rPr lang="vi-VN" sz="1900" dirty="0">
                          <a:latin typeface="Cambria" panose="02040503050406030204" pitchFamily="18" charset="0"/>
                          <a:ea typeface="Cambria" panose="02040503050406030204" pitchFamily="18" charset="0"/>
                        </a:rPr>
                        <a:t> Các kịch bản kiểm thử Selenium WebDriver có thể trở nên phức tạp và khó bảo trì, đặc biệt là đối với các ứng dụng web phức tạp. </a:t>
                      </a: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Không có hỗ trợ kỹ thuật:</a:t>
                      </a:r>
                      <a:r>
                        <a:rPr lang="vi-VN" sz="1900" dirty="0">
                          <a:latin typeface="Cambria" panose="02040503050406030204" pitchFamily="18" charset="0"/>
                          <a:ea typeface="Cambria" panose="02040503050406030204" pitchFamily="18" charset="0"/>
                        </a:rPr>
                        <a:t> Bạn không có sự hỗ trợ kỹ thuật chính thức từ nhà phát triển của Selenium WebDriver. </a:t>
                      </a:r>
                      <a:endParaRPr lang="en-US" sz="1900" dirty="0">
                        <a:latin typeface="Cambria" panose="02040503050406030204" pitchFamily="18" charset="0"/>
                        <a:ea typeface="Cambria" panose="02040503050406030204" pitchFamily="18" charset="0"/>
                      </a:endParaRPr>
                    </a:p>
                    <a:p>
                      <a:pPr marL="285750" indent="-285750" algn="just">
                        <a:buFont typeface="Wingdings" panose="05000000000000000000" pitchFamily="2" charset="2"/>
                        <a:buChar char="ü"/>
                      </a:pPr>
                      <a:r>
                        <a:rPr lang="vi-VN" sz="1900" b="1" dirty="0">
                          <a:latin typeface="Cambria" panose="02040503050406030204" pitchFamily="18" charset="0"/>
                          <a:ea typeface="Cambria" panose="02040503050406030204" pitchFamily="18" charset="0"/>
                        </a:rPr>
                        <a:t>Thiếu tính năng báo cáo tự động: </a:t>
                      </a:r>
                      <a:r>
                        <a:rPr lang="vi-VN" sz="1900" dirty="0">
                          <a:latin typeface="Cambria" panose="02040503050406030204" pitchFamily="18" charset="0"/>
                          <a:ea typeface="Cambria" panose="02040503050406030204" pitchFamily="18" charset="0"/>
                        </a:rPr>
                        <a:t>Bạn không có tính năng báo cáo tự động khi sử dụng Selenium WebDriver. </a:t>
                      </a:r>
                      <a:endParaRPr lang="en-US" sz="19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66644168"/>
                  </a:ext>
                </a:extLst>
              </a:tr>
            </a:tbl>
          </a:graphicData>
        </a:graphic>
      </p:graphicFrame>
    </p:spTree>
    <p:extLst>
      <p:ext uri="{BB962C8B-B14F-4D97-AF65-F5344CB8AC3E}">
        <p14:creationId xmlns:p14="http://schemas.microsoft.com/office/powerpoint/2010/main" val="37881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457200" indent="-457200">
              <a:buFont typeface="+mj-lt"/>
              <a:buAutoNum type="arabicPeriod"/>
            </a:pPr>
            <a:r>
              <a:rPr lang="en-US" dirty="0">
                <a:solidFill>
                  <a:schemeClr val="tx1"/>
                </a:solidFill>
              </a:rPr>
              <a:t>Java: </a:t>
            </a:r>
            <a:r>
              <a:rPr lang="en-US" dirty="0" err="1">
                <a:solidFill>
                  <a:schemeClr val="tx1"/>
                </a:solidFill>
              </a:rPr>
              <a:t>Môi</a:t>
            </a:r>
            <a:r>
              <a:rPr lang="en-US" dirty="0">
                <a:solidFill>
                  <a:schemeClr val="tx1"/>
                </a:solidFill>
              </a:rPr>
              <a:t> tr</a:t>
            </a:r>
            <a:r>
              <a:rPr lang="vi-VN" dirty="0">
                <a:solidFill>
                  <a:schemeClr val="tx1"/>
                </a:solidFill>
              </a:rPr>
              <a:t>ư</a:t>
            </a:r>
            <a:r>
              <a:rPr lang="en-US" dirty="0" err="1">
                <a:solidFill>
                  <a:schemeClr val="tx1"/>
                </a:solidFill>
              </a:rPr>
              <a:t>ờng</a:t>
            </a:r>
            <a:r>
              <a:rPr lang="en-US" dirty="0">
                <a:solidFill>
                  <a:schemeClr val="tx1"/>
                </a:solidFill>
              </a:rPr>
              <a:t> JDK</a:t>
            </a:r>
          </a:p>
          <a:p>
            <a:pPr marL="457200" indent="-457200">
              <a:buFont typeface="+mj-lt"/>
              <a:buAutoNum type="arabicPeriod"/>
            </a:pPr>
            <a:r>
              <a:rPr lang="en-US" dirty="0" err="1"/>
              <a:t>Công</a:t>
            </a:r>
            <a:r>
              <a:rPr lang="en-US" dirty="0"/>
              <a:t> </a:t>
            </a:r>
            <a:r>
              <a:rPr lang="en-US" dirty="0" err="1"/>
              <a:t>cụ</a:t>
            </a:r>
            <a:r>
              <a:rPr lang="en-US" dirty="0"/>
              <a:t> </a:t>
            </a:r>
            <a:r>
              <a:rPr lang="en-US" dirty="0" err="1"/>
              <a:t>lập</a:t>
            </a:r>
            <a:r>
              <a:rPr lang="en-US" dirty="0"/>
              <a:t> </a:t>
            </a:r>
            <a:r>
              <a:rPr lang="en-US" dirty="0" err="1"/>
              <a:t>trình</a:t>
            </a:r>
            <a:r>
              <a:rPr lang="en-US" dirty="0"/>
              <a:t>: </a:t>
            </a:r>
            <a:r>
              <a:rPr lang="en-US" dirty="0" err="1"/>
              <a:t>Cài</a:t>
            </a:r>
            <a:r>
              <a:rPr lang="en-US" dirty="0"/>
              <a:t> Eclipse</a:t>
            </a:r>
          </a:p>
          <a:p>
            <a:pPr marL="457200" indent="-457200">
              <a:buFont typeface="+mj-lt"/>
              <a:buAutoNum type="arabicPeriod"/>
            </a:pPr>
            <a:r>
              <a:rPr lang="en-US" dirty="0"/>
              <a:t>Web Driver: Web Driver Client</a:t>
            </a:r>
          </a:p>
          <a:p>
            <a:pPr marL="457200" indent="-457200">
              <a:buFont typeface="+mj-lt"/>
              <a:buAutoNum type="arabicPeriod"/>
            </a:pPr>
            <a:r>
              <a:rPr lang="en-US" dirty="0"/>
              <a:t>(</a:t>
            </a:r>
            <a:r>
              <a:rPr lang="en-US" dirty="0" err="1"/>
              <a:t>Tùy</a:t>
            </a:r>
            <a:r>
              <a:rPr lang="en-US" dirty="0"/>
              <a:t> </a:t>
            </a:r>
            <a:r>
              <a:rPr lang="en-US" dirty="0" err="1"/>
              <a:t>chọn</a:t>
            </a:r>
            <a:r>
              <a:rPr lang="en-US" dirty="0"/>
              <a:t>) Maven </a:t>
            </a:r>
            <a:r>
              <a:rPr lang="en-US" dirty="0" err="1"/>
              <a:t>để</a:t>
            </a:r>
            <a:r>
              <a:rPr lang="en-US" dirty="0"/>
              <a:t> </a:t>
            </a:r>
            <a:r>
              <a:rPr lang="en-US" dirty="0" err="1"/>
              <a:t>quản</a:t>
            </a:r>
            <a:r>
              <a:rPr lang="en-US" dirty="0"/>
              <a:t> </a:t>
            </a:r>
            <a:r>
              <a:rPr lang="en-US" dirty="0" err="1"/>
              <a:t>lý</a:t>
            </a:r>
            <a:r>
              <a:rPr lang="en-US" dirty="0"/>
              <a:t> </a:t>
            </a:r>
            <a:r>
              <a:rPr lang="en-US" dirty="0" err="1"/>
              <a:t>th</a:t>
            </a:r>
            <a:r>
              <a:rPr lang="vi-VN" dirty="0"/>
              <a:t>ư</a:t>
            </a:r>
            <a:r>
              <a:rPr lang="en-US" dirty="0"/>
              <a:t> </a:t>
            </a:r>
            <a:r>
              <a:rPr lang="en-US" dirty="0" err="1"/>
              <a:t>viện</a:t>
            </a:r>
            <a:endParaRPr lang="en-US" dirty="0"/>
          </a:p>
          <a:p>
            <a:pPr marL="0" indent="0">
              <a:buNone/>
            </a:pPr>
            <a:r>
              <a:rPr lang="en-US" sz="2000" i="1" dirty="0"/>
              <a:t>P/S: </a:t>
            </a:r>
            <a:r>
              <a:rPr lang="en-US" sz="2000" i="1" dirty="0" err="1"/>
              <a:t>Nếu</a:t>
            </a:r>
            <a:r>
              <a:rPr lang="en-US" sz="2000" i="1" dirty="0"/>
              <a:t> </a:t>
            </a:r>
            <a:r>
              <a:rPr lang="en-US" sz="2000" i="1" dirty="0" err="1"/>
              <a:t>sử</a:t>
            </a:r>
            <a:r>
              <a:rPr lang="en-US" sz="2000" i="1" dirty="0"/>
              <a:t> </a:t>
            </a:r>
            <a:r>
              <a:rPr lang="en-US" sz="2000" i="1" dirty="0" err="1"/>
              <a:t>dụng</a:t>
            </a:r>
            <a:r>
              <a:rPr lang="en-US" sz="2000" i="1" dirty="0"/>
              <a:t> Java </a:t>
            </a:r>
            <a:r>
              <a:rPr lang="en-US" sz="2000" i="1" dirty="0" err="1"/>
              <a:t>và</a:t>
            </a:r>
            <a:r>
              <a:rPr lang="en-US" sz="2000" i="1" dirty="0"/>
              <a:t> eclipse </a:t>
            </a:r>
            <a:r>
              <a:rPr lang="en-US" sz="2000" i="1" dirty="0" err="1"/>
              <a:t>phiên</a:t>
            </a:r>
            <a:r>
              <a:rPr lang="en-US" sz="2000" i="1" dirty="0"/>
              <a:t> </a:t>
            </a:r>
            <a:r>
              <a:rPr lang="en-US" sz="2000" i="1" dirty="0" err="1"/>
              <a:t>bản</a:t>
            </a:r>
            <a:r>
              <a:rPr lang="en-US" sz="2000" i="1" dirty="0"/>
              <a:t> </a:t>
            </a:r>
            <a:r>
              <a:rPr lang="en-US" sz="2000" i="1" dirty="0" err="1"/>
              <a:t>mới</a:t>
            </a:r>
            <a:r>
              <a:rPr lang="en-US" sz="2000" i="1" dirty="0"/>
              <a:t> </a:t>
            </a:r>
            <a:r>
              <a:rPr lang="en-US" sz="2000" i="1" dirty="0" err="1"/>
              <a:t>nhất</a:t>
            </a:r>
            <a:r>
              <a:rPr lang="en-US" sz="2000" i="1" dirty="0"/>
              <a:t> </a:t>
            </a:r>
            <a:r>
              <a:rPr lang="en-US" sz="2000" i="1" dirty="0" err="1"/>
              <a:t>thì</a:t>
            </a:r>
            <a:r>
              <a:rPr lang="en-US" sz="2000" i="1" dirty="0"/>
              <a:t> </a:t>
            </a:r>
            <a:r>
              <a:rPr lang="en-US" sz="2000" i="1" dirty="0" err="1"/>
              <a:t>cần</a:t>
            </a:r>
            <a:r>
              <a:rPr lang="en-US" sz="2000" i="1" dirty="0"/>
              <a:t> </a:t>
            </a:r>
            <a:r>
              <a:rPr lang="en-US" sz="2000" i="1" dirty="0" err="1"/>
              <a:t>sử</a:t>
            </a:r>
            <a:r>
              <a:rPr lang="en-US" sz="2000" i="1" dirty="0"/>
              <a:t> </a:t>
            </a:r>
            <a:r>
              <a:rPr lang="en-US" sz="2000" i="1" dirty="0" err="1"/>
              <a:t>dụng</a:t>
            </a:r>
            <a:r>
              <a:rPr lang="en-US" sz="2000" i="1" dirty="0"/>
              <a:t> </a:t>
            </a:r>
            <a:r>
              <a:rPr lang="en-US" sz="2000" i="1" dirty="0" err="1"/>
              <a:t>thêm</a:t>
            </a:r>
            <a:r>
              <a:rPr lang="en-US" sz="2000" i="1" dirty="0"/>
              <a:t> Maven</a:t>
            </a: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dẫn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cài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đặt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spTree>
    <p:extLst>
      <p:ext uri="{BB962C8B-B14F-4D97-AF65-F5344CB8AC3E}">
        <p14:creationId xmlns:p14="http://schemas.microsoft.com/office/powerpoint/2010/main" val="41636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9A9CCC-E599-8B50-871A-5E8344E3791F}"/>
              </a:ext>
            </a:extLst>
          </p:cNvPr>
          <p:cNvSpPr>
            <a:spLocks noGrp="1"/>
          </p:cNvSpPr>
          <p:nvPr>
            <p:ph sz="quarter" idx="13"/>
          </p:nvPr>
        </p:nvSpPr>
        <p:spPr>
          <a:xfrm>
            <a:off x="493776" y="1397359"/>
            <a:ext cx="11100816" cy="4267957"/>
          </a:xfrm>
        </p:spPr>
        <p:txBody>
          <a:bodyPr/>
          <a:lstStyle/>
          <a:p>
            <a:pPr marL="0" indent="0">
              <a:buNone/>
            </a:pPr>
            <a:r>
              <a:rPr lang="en-US" dirty="0">
                <a:solidFill>
                  <a:schemeClr val="tx1"/>
                </a:solidFill>
              </a:rPr>
              <a:t>3.2.1 Java: </a:t>
            </a:r>
            <a:r>
              <a:rPr lang="en-US" dirty="0" err="1">
                <a:solidFill>
                  <a:schemeClr val="tx1"/>
                </a:solidFill>
              </a:rPr>
              <a:t>Môi</a:t>
            </a:r>
            <a:r>
              <a:rPr lang="en-US" dirty="0">
                <a:solidFill>
                  <a:schemeClr val="tx1"/>
                </a:solidFill>
              </a:rPr>
              <a:t> tr</a:t>
            </a:r>
            <a:r>
              <a:rPr lang="vi-VN" dirty="0">
                <a:solidFill>
                  <a:schemeClr val="tx1"/>
                </a:solidFill>
              </a:rPr>
              <a:t>ư</a:t>
            </a:r>
            <a:r>
              <a:rPr lang="en-US" dirty="0" err="1">
                <a:solidFill>
                  <a:schemeClr val="tx1"/>
                </a:solidFill>
              </a:rPr>
              <a:t>ờng</a:t>
            </a:r>
            <a:r>
              <a:rPr lang="en-US" dirty="0">
                <a:solidFill>
                  <a:schemeClr val="tx1"/>
                </a:solidFill>
              </a:rPr>
              <a:t> JDK</a:t>
            </a:r>
          </a:p>
          <a:p>
            <a:pPr marL="0" indent="0" algn="l">
              <a:buNone/>
            </a:pPr>
            <a:r>
              <a:rPr lang="en-US" dirty="0" err="1"/>
              <a:t>Truy</a:t>
            </a:r>
            <a:r>
              <a:rPr lang="en-US" dirty="0"/>
              <a:t> </a:t>
            </a:r>
            <a:r>
              <a:rPr lang="en-US" dirty="0" err="1"/>
              <a:t>cập</a:t>
            </a:r>
            <a:r>
              <a:rPr lang="en-US" dirty="0"/>
              <a:t> </a:t>
            </a:r>
            <a:r>
              <a:rPr lang="en-US" dirty="0" err="1"/>
              <a:t>theo</a:t>
            </a:r>
            <a:r>
              <a:rPr lang="en-US" dirty="0"/>
              <a:t> đ</a:t>
            </a:r>
            <a:r>
              <a:rPr lang="vi-VN" dirty="0"/>
              <a:t>ư</a:t>
            </a:r>
            <a:r>
              <a:rPr lang="en-US" dirty="0" err="1"/>
              <a:t>ờng</a:t>
            </a:r>
            <a:r>
              <a:rPr lang="en-US" dirty="0"/>
              <a:t> link </a:t>
            </a:r>
            <a:r>
              <a:rPr lang="en-US" dirty="0">
                <a:hlinkClick r:id="rId2"/>
              </a:rPr>
              <a:t>http://www.oracle.com/technetwork/java/javase/downloads/index.html</a:t>
            </a:r>
            <a:r>
              <a:rPr lang="en-US" dirty="0"/>
              <a:t>  </a:t>
            </a:r>
            <a:r>
              <a:rPr lang="en-US" dirty="0" err="1"/>
              <a:t>để</a:t>
            </a:r>
            <a:r>
              <a:rPr lang="en-US" dirty="0"/>
              <a:t> download </a:t>
            </a:r>
            <a:r>
              <a:rPr lang="en-US" dirty="0" err="1"/>
              <a:t>phiên</a:t>
            </a:r>
            <a:r>
              <a:rPr lang="en-US" dirty="0"/>
              <a:t> </a:t>
            </a:r>
            <a:r>
              <a:rPr lang="en-US" dirty="0" err="1"/>
              <a:t>bản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cấu</a:t>
            </a:r>
            <a:r>
              <a:rPr lang="en-US" dirty="0"/>
              <a:t> </a:t>
            </a:r>
            <a:r>
              <a:rPr lang="en-US" dirty="0" err="1"/>
              <a:t>hình</a:t>
            </a:r>
            <a:r>
              <a:rPr lang="en-US" dirty="0"/>
              <a:t> </a:t>
            </a:r>
            <a:r>
              <a:rPr lang="en-US" dirty="0" err="1"/>
              <a:t>máy</a:t>
            </a:r>
            <a:r>
              <a:rPr lang="en-US" dirty="0"/>
              <a:t> </a:t>
            </a:r>
            <a:r>
              <a:rPr lang="en-US" dirty="0" err="1"/>
              <a:t>tính</a:t>
            </a:r>
            <a:r>
              <a:rPr lang="en-US" dirty="0"/>
              <a:t>.</a:t>
            </a:r>
          </a:p>
          <a:p>
            <a:pPr marL="0" indent="0" algn="l">
              <a:buNone/>
            </a:pPr>
            <a:endParaRPr lang="en-US" dirty="0">
              <a:solidFill>
                <a:schemeClr val="tx1"/>
              </a:solidFill>
            </a:endParaRPr>
          </a:p>
        </p:txBody>
      </p:sp>
      <p:sp>
        <p:nvSpPr>
          <p:cNvPr id="6" name="TextBox 5">
            <a:extLst>
              <a:ext uri="{FF2B5EF4-FFF2-40B4-BE49-F238E27FC236}">
                <a16:creationId xmlns:a16="http://schemas.microsoft.com/office/drawing/2014/main" id="{B662ED1E-20F5-847F-A9EE-FD18C43840C2}"/>
              </a:ext>
            </a:extLst>
          </p:cNvPr>
          <p:cNvSpPr txBox="1"/>
          <p:nvPr/>
        </p:nvSpPr>
        <p:spPr>
          <a:xfrm>
            <a:off x="418289" y="882804"/>
            <a:ext cx="11176303" cy="492443"/>
          </a:xfrm>
          <a:prstGeom prst="rect">
            <a:avLst/>
          </a:prstGeom>
          <a:noFill/>
        </p:spPr>
        <p:txBody>
          <a:bodyPr wrap="square">
            <a:spAutoFit/>
          </a:bodyPr>
          <a:lstStyle/>
          <a:p>
            <a:pPr marL="0" indent="0">
              <a:buNone/>
            </a:pPr>
            <a:r>
              <a:rPr lang="en-US" sz="2600" b="1" dirty="0">
                <a:latin typeface="Cambria" panose="02040503050406030204" pitchFamily="18" charset="0"/>
                <a:ea typeface="Cambria" panose="02040503050406030204" pitchFamily="18" charset="0"/>
              </a:rPr>
              <a:t>3</a:t>
            </a:r>
            <a:r>
              <a:rPr lang="vi-VN" sz="2600" b="1" dirty="0">
                <a:latin typeface="Cambria" panose="02040503050406030204" pitchFamily="18" charset="0"/>
                <a:ea typeface="Cambria" panose="02040503050406030204" pitchFamily="18" charset="0"/>
              </a:rPr>
              <a:t>.</a:t>
            </a:r>
            <a:r>
              <a:rPr lang="en-US" sz="2600" b="1" dirty="0">
                <a:latin typeface="Cambria" panose="02040503050406030204" pitchFamily="18" charset="0"/>
                <a:ea typeface="Cambria" panose="02040503050406030204" pitchFamily="18" charset="0"/>
              </a:rPr>
              <a:t>2.</a:t>
            </a:r>
            <a:r>
              <a:rPr lang="vi-VN" sz="2600" b="1"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H</a:t>
            </a:r>
            <a:r>
              <a:rPr lang="vi-VN" sz="2600" b="1" dirty="0">
                <a:latin typeface="Cambria" panose="02040503050406030204" pitchFamily="18" charset="0"/>
                <a:ea typeface="Cambria" panose="02040503050406030204" pitchFamily="18" charset="0"/>
              </a:rPr>
              <a:t>ư</a:t>
            </a:r>
            <a:r>
              <a:rPr lang="en-US" sz="2600" b="1" dirty="0" err="1">
                <a:latin typeface="Cambria" panose="02040503050406030204" pitchFamily="18" charset="0"/>
                <a:ea typeface="Cambria" panose="02040503050406030204" pitchFamily="18" charset="0"/>
              </a:rPr>
              <a:t>ớng</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dẫn</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cài</a:t>
            </a:r>
            <a:r>
              <a:rPr lang="en-US" sz="2600" b="1" dirty="0">
                <a:latin typeface="Cambria" panose="02040503050406030204" pitchFamily="18" charset="0"/>
                <a:ea typeface="Cambria" panose="02040503050406030204" pitchFamily="18" charset="0"/>
              </a:rPr>
              <a:t> </a:t>
            </a:r>
            <a:r>
              <a:rPr lang="en-US" sz="2600" b="1" dirty="0" err="1">
                <a:latin typeface="Cambria" panose="02040503050406030204" pitchFamily="18" charset="0"/>
                <a:ea typeface="Cambria" panose="02040503050406030204" pitchFamily="18" charset="0"/>
              </a:rPr>
              <a:t>đặt</a:t>
            </a:r>
            <a:endParaRPr lang="vi-VN" sz="2600" b="1" dirty="0">
              <a:latin typeface="Cambria" panose="02040503050406030204" pitchFamily="18" charset="0"/>
              <a:ea typeface="Cambria" panose="02040503050406030204" pitchFamily="18" charset="0"/>
            </a:endParaRPr>
          </a:p>
        </p:txBody>
      </p:sp>
      <p:sp>
        <p:nvSpPr>
          <p:cNvPr id="8" name="Title 2">
            <a:extLst>
              <a:ext uri="{FF2B5EF4-FFF2-40B4-BE49-F238E27FC236}">
                <a16:creationId xmlns:a16="http://schemas.microsoft.com/office/drawing/2014/main" id="{38B065EE-BBF4-4960-A1BF-3F82A2BFAEEC}"/>
              </a:ext>
            </a:extLst>
          </p:cNvPr>
          <p:cNvSpPr>
            <a:spLocks noGrp="1"/>
          </p:cNvSpPr>
          <p:nvPr>
            <p:ph type="title"/>
          </p:nvPr>
        </p:nvSpPr>
        <p:spPr>
          <a:xfrm>
            <a:off x="418289" y="226362"/>
            <a:ext cx="10362279" cy="463958"/>
          </a:xfrm>
        </p:spPr>
        <p:txBody>
          <a:bodyPr/>
          <a:lstStyle/>
          <a:p>
            <a:r>
              <a:rPr lang="en-GB" sz="2600" dirty="0"/>
              <a:t>3. </a:t>
            </a:r>
            <a:r>
              <a:rPr lang="de-DE" sz="2600" dirty="0">
                <a:solidFill>
                  <a:schemeClr val="tx1"/>
                </a:solidFill>
              </a:rPr>
              <a:t>Cài đặt môi tr</a:t>
            </a:r>
            <a:r>
              <a:rPr lang="en-US" sz="2600" dirty="0" err="1">
                <a:solidFill>
                  <a:schemeClr val="tx1"/>
                </a:solidFill>
              </a:rPr>
              <a:t>ư</a:t>
            </a:r>
            <a:r>
              <a:rPr lang="en-US" sz="2600" dirty="0" err="1"/>
              <a:t>ờng</a:t>
            </a:r>
            <a:r>
              <a:rPr lang="en-US" sz="2600" dirty="0"/>
              <a:t> </a:t>
            </a:r>
            <a:r>
              <a:rPr lang="en-US" sz="2600" dirty="0" err="1"/>
              <a:t>và</a:t>
            </a:r>
            <a:r>
              <a:rPr lang="en-US" sz="2600" dirty="0"/>
              <a:t> </a:t>
            </a:r>
            <a:r>
              <a:rPr lang="en-US" sz="2600" dirty="0" err="1"/>
              <a:t>chạy</a:t>
            </a:r>
            <a:r>
              <a:rPr lang="en-US" sz="2600" dirty="0"/>
              <a:t> test </a:t>
            </a:r>
            <a:r>
              <a:rPr lang="en-US" sz="2600" dirty="0" err="1"/>
              <a:t>đầu</a:t>
            </a:r>
            <a:r>
              <a:rPr lang="en-US" sz="2600" dirty="0"/>
              <a:t> </a:t>
            </a:r>
            <a:r>
              <a:rPr lang="en-US" sz="2600" dirty="0" err="1"/>
              <a:t>tiên</a:t>
            </a:r>
            <a:r>
              <a:rPr lang="en-US" sz="2600" dirty="0"/>
              <a:t> </a:t>
            </a:r>
            <a:r>
              <a:rPr lang="en-US" sz="2600" dirty="0" err="1"/>
              <a:t>với</a:t>
            </a:r>
            <a:r>
              <a:rPr lang="en-US" sz="2600" dirty="0"/>
              <a:t> Selenium WebDriver</a:t>
            </a:r>
            <a:endParaRPr lang="en-GB" sz="2600" dirty="0"/>
          </a:p>
        </p:txBody>
      </p:sp>
      <p:pic>
        <p:nvPicPr>
          <p:cNvPr id="2" name="Picture 1">
            <a:extLst>
              <a:ext uri="{FF2B5EF4-FFF2-40B4-BE49-F238E27FC236}">
                <a16:creationId xmlns:a16="http://schemas.microsoft.com/office/drawing/2014/main" id="{AF0CAEBB-4DB7-472F-A6E1-EE1FB37CEBAC}"/>
              </a:ext>
            </a:extLst>
          </p:cNvPr>
          <p:cNvPicPr>
            <a:picLocks noChangeAspect="1"/>
          </p:cNvPicPr>
          <p:nvPr/>
        </p:nvPicPr>
        <p:blipFill>
          <a:blip r:embed="rId3"/>
          <a:stretch>
            <a:fillRect/>
          </a:stretch>
        </p:blipFill>
        <p:spPr>
          <a:xfrm>
            <a:off x="521921" y="3608173"/>
            <a:ext cx="10854534" cy="2704705"/>
          </a:xfrm>
          <a:prstGeom prst="rect">
            <a:avLst/>
          </a:prstGeom>
        </p:spPr>
      </p:pic>
    </p:spTree>
    <p:extLst>
      <p:ext uri="{BB962C8B-B14F-4D97-AF65-F5344CB8AC3E}">
        <p14:creationId xmlns:p14="http://schemas.microsoft.com/office/powerpoint/2010/main" val="230531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6">
      <a:dk1>
        <a:srgbClr val="1C3661"/>
      </a:dk1>
      <a:lt1>
        <a:sysClr val="window" lastClr="FFFFFF"/>
      </a:lt1>
      <a:dk2>
        <a:srgbClr val="080808"/>
      </a:dk2>
      <a:lt2>
        <a:srgbClr val="FFFFFF"/>
      </a:lt2>
      <a:accent1>
        <a:srgbClr val="1C3661"/>
      </a:accent1>
      <a:accent2>
        <a:srgbClr val="C11F34"/>
      </a:accent2>
      <a:accent3>
        <a:srgbClr val="4890E8"/>
      </a:accent3>
      <a:accent4>
        <a:srgbClr val="FFFFFF"/>
      </a:accent4>
      <a:accent5>
        <a:srgbClr val="FFFFFF"/>
      </a:accent5>
      <a:accent6>
        <a:srgbClr val="FFFFFF"/>
      </a:accent6>
      <a:hlink>
        <a:srgbClr val="0563C1"/>
      </a:hlink>
      <a:folHlink>
        <a:srgbClr val="954F72"/>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e22fef-b27b-48be-b301-6f43041f2c0d" xsi:nil="true"/>
    <lcf76f155ced4ddcb4097134ff3c332f xmlns="8d920d3e-33b3-452a-aa1b-46134d61a1c4">
      <Terms xmlns="http://schemas.microsoft.com/office/infopath/2007/PartnerControls"/>
    </lcf76f155ced4ddcb4097134ff3c332f>
    <SharedWithUsers xmlns="46e22fef-b27b-48be-b301-6f43041f2c0d">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385C91EDB08D4180A00D106AA8D882" ma:contentTypeVersion="15" ma:contentTypeDescription="Create a new document." ma:contentTypeScope="" ma:versionID="35387b29b02e30efd280b6b54b57f095">
  <xsd:schema xmlns:xsd="http://www.w3.org/2001/XMLSchema" xmlns:xs="http://www.w3.org/2001/XMLSchema" xmlns:p="http://schemas.microsoft.com/office/2006/metadata/properties" xmlns:ns2="8d920d3e-33b3-452a-aa1b-46134d61a1c4" xmlns:ns3="46e22fef-b27b-48be-b301-6f43041f2c0d" targetNamespace="http://schemas.microsoft.com/office/2006/metadata/properties" ma:root="true" ma:fieldsID="07f4b2c02a66b244251f068d3cebbb5e" ns2:_="" ns3:_="">
    <xsd:import namespace="8d920d3e-33b3-452a-aa1b-46134d61a1c4"/>
    <xsd:import namespace="46e22fef-b27b-48be-b301-6f43041f2c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20d3e-33b3-452a-aa1b-46134d61a1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e22fef-b27b-48be-b301-6f43041f2c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1e3c645b-ed30-4fde-b21a-9548686196a7}" ma:internalName="TaxCatchAll" ma:showField="CatchAllData" ma:web="46e22fef-b27b-48be-b301-6f43041f2c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BE676F-CFD0-43B6-AE2C-CC97889B03EE}">
  <ds:schemaRefs>
    <ds:schemaRef ds:uri="http://schemas.microsoft.com/sharepoint/v3/contenttype/forms"/>
  </ds:schemaRefs>
</ds:datastoreItem>
</file>

<file path=customXml/itemProps2.xml><?xml version="1.0" encoding="utf-8"?>
<ds:datastoreItem xmlns:ds="http://schemas.openxmlformats.org/officeDocument/2006/customXml" ds:itemID="{2120DD01-BCEF-4487-B899-3F2C820AB048}">
  <ds:schemaRefs>
    <ds:schemaRef ds:uri="http://purl.org/dc/elements/1.1/"/>
    <ds:schemaRef ds:uri="http://purl.org/dc/dcmitype/"/>
    <ds:schemaRef ds:uri="http://schemas.microsoft.com/office/infopath/2007/PartnerControls"/>
    <ds:schemaRef ds:uri="http://www.w3.org/XML/1998/namespace"/>
    <ds:schemaRef ds:uri="http://schemas.microsoft.com/office/2006/documentManagement/types"/>
    <ds:schemaRef ds:uri="http://purl.org/dc/terms/"/>
    <ds:schemaRef ds:uri="8d920d3e-33b3-452a-aa1b-46134d61a1c4"/>
    <ds:schemaRef ds:uri="http://schemas.openxmlformats.org/package/2006/metadata/core-properties"/>
    <ds:schemaRef ds:uri="46e22fef-b27b-48be-b301-6f43041f2c0d"/>
    <ds:schemaRef ds:uri="http://schemas.microsoft.com/office/2006/metadata/properties"/>
  </ds:schemaRefs>
</ds:datastoreItem>
</file>

<file path=customXml/itemProps3.xml><?xml version="1.0" encoding="utf-8"?>
<ds:datastoreItem xmlns:ds="http://schemas.openxmlformats.org/officeDocument/2006/customXml" ds:itemID="{47D4C011-B9F7-4919-8BD5-16CDA9FD9973}">
  <ds:schemaRefs>
    <ds:schemaRef ds:uri="46e22fef-b27b-48be-b301-6f43041f2c0d"/>
    <ds:schemaRef ds:uri="8d920d3e-33b3-452a-aa1b-46134d61a1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785</TotalTime>
  <Words>1285</Words>
  <Application>Microsoft Office PowerPoint</Application>
  <PresentationFormat>Widescreen</PresentationFormat>
  <Paragraphs>97</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Cambria</vt:lpstr>
      <vt:lpstr>Lato</vt:lpstr>
      <vt:lpstr>Noto Sans</vt:lpstr>
      <vt:lpstr>Noto Sans Bold</vt:lpstr>
      <vt:lpstr>Open Sans Bold</vt:lpstr>
      <vt:lpstr>Wingdings</vt:lpstr>
      <vt:lpstr>Office Theme</vt:lpstr>
      <vt:lpstr>PowerPoint Presentation</vt:lpstr>
      <vt:lpstr>NỘI DUNG THỰC HÀNH</vt:lpstr>
      <vt:lpstr>MỤC TIÊU</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3. Cài đặt môi trường và chạy test đầu tiên với Selenium WebDriver</vt:lpstr>
      <vt:lpstr>PowerPoint Presentation</vt:lpstr>
    </vt:vector>
  </TitlesOfParts>
  <Company>ĐHBKHN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ĐHBKHN</dc:subject>
  <dc:creator>CĐS-ĐHBKHN</dc:creator>
  <cp:keywords>#CĐS-ĐHBKHN</cp:keywords>
  <dc:description>ĐHBKHN</dc:description>
  <cp:lastModifiedBy>Anh Le Tuan</cp:lastModifiedBy>
  <cp:revision>115</cp:revision>
  <dcterms:created xsi:type="dcterms:W3CDTF">2021-05-28T04:32:29Z</dcterms:created>
  <dcterms:modified xsi:type="dcterms:W3CDTF">2025-07-28T18:42:20Z</dcterms:modified>
  <cp:category>CĐS-ĐHBKHN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0x01010083385C91EDB08D4180A00D106AA8D882</vt:lpwstr>
  </property>
  <property fmtid="{D5CDD505-2E9C-101B-9397-08002B2CF9AE}" pid="3" name="MediaServiceImageTags">
    <vt:lpwstr/>
  </property>
  <property fmtid="{D5CDD505-2E9C-101B-9397-08002B2CF9AE}" pid="4" name="Order">
    <vt:r8>7250600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